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301" r:id="rId8"/>
    <p:sldId id="284" r:id="rId9"/>
    <p:sldId id="285" r:id="rId10"/>
    <p:sldId id="304" r:id="rId11"/>
    <p:sldId id="302" r:id="rId12"/>
    <p:sldId id="303" r:id="rId13"/>
    <p:sldId id="305" r:id="rId14"/>
    <p:sldId id="315" r:id="rId15"/>
    <p:sldId id="306" r:id="rId16"/>
    <p:sldId id="314" r:id="rId17"/>
    <p:sldId id="307" r:id="rId18"/>
    <p:sldId id="308" r:id="rId19"/>
    <p:sldId id="309" r:id="rId20"/>
    <p:sldId id="310" r:id="rId21"/>
    <p:sldId id="311" r:id="rId22"/>
    <p:sldId id="312" r:id="rId23"/>
    <p:sldId id="313" r:id="rId24"/>
    <p:sldId id="316" r:id="rId25"/>
    <p:sldId id="317" r:id="rId26"/>
    <p:sldId id="318" r:id="rId27"/>
    <p:sldId id="319" r:id="rId28"/>
    <p:sldId id="320" r:id="rId29"/>
    <p:sldId id="321" r:id="rId30"/>
    <p:sldId id="322" r:id="rId31"/>
    <p:sldId id="323" r:id="rId32"/>
    <p:sldId id="324" r:id="rId33"/>
    <p:sldId id="32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19" autoAdjust="0"/>
  </p:normalViewPr>
  <p:slideViewPr>
    <p:cSldViewPr snapToGrid="0">
      <p:cViewPr varScale="1">
        <p:scale>
          <a:sx n="72" d="100"/>
          <a:sy n="72" d="100"/>
        </p:scale>
        <p:origin x="7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BXHhzhpV6KQG-ZRSJtWeRaa_t4HdnSE8/view?usp=sharing" TargetMode="External"/><Relationship Id="rId2" Type="http://schemas.openxmlformats.org/officeDocument/2006/relationships/hyperlink" Target="https://www.kaggle.com/datasets/owm4096/laptop-price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662351" cy="2420504"/>
          </a:xfrm>
        </p:spPr>
        <p:txBody>
          <a:bodyPr>
            <a:noAutofit/>
          </a:bodyPr>
          <a:lstStyle/>
          <a:p>
            <a:pPr algn="l"/>
            <a:r>
              <a:rPr lang="en-US" sz="3600" dirty="0"/>
              <a:t>Case Study: Statistical Analysis With Python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By </a:t>
            </a:r>
            <a:r>
              <a:rPr lang="en-US" dirty="0" err="1">
                <a:solidFill>
                  <a:srgbClr val="5792BA"/>
                </a:solidFill>
              </a:rPr>
              <a:t>Irdam</a:t>
            </a:r>
            <a:r>
              <a:rPr lang="en-US" dirty="0">
                <a:solidFill>
                  <a:srgbClr val="5792BA"/>
                </a:solidFill>
              </a:rPr>
              <a:t> Elba </a:t>
            </a:r>
            <a:r>
              <a:rPr lang="en-US" dirty="0" err="1">
                <a:solidFill>
                  <a:srgbClr val="5792BA"/>
                </a:solidFill>
              </a:rPr>
              <a:t>Septian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10353762" cy="799273"/>
          </a:xfrm>
        </p:spPr>
        <p:txBody>
          <a:bodyPr>
            <a:normAutofit/>
          </a:bodyPr>
          <a:lstStyle/>
          <a:p>
            <a:r>
              <a:rPr lang="en-US" sz="2000" dirty="0">
                <a:solidFill>
                  <a:schemeClr val="tx1"/>
                </a:solidFill>
              </a:rPr>
              <a:t>In the previous column, I have decided to use </a:t>
            </a:r>
            <a:r>
              <a:rPr lang="en-US" sz="2000" i="1" dirty="0">
                <a:solidFill>
                  <a:schemeClr val="tx1"/>
                </a:solidFill>
              </a:rPr>
              <a:t>spearman</a:t>
            </a:r>
            <a:r>
              <a:rPr lang="en-US" sz="2000" dirty="0">
                <a:solidFill>
                  <a:schemeClr val="tx1"/>
                </a:solidFill>
              </a:rPr>
              <a:t> correlation to visualize the </a:t>
            </a:r>
            <a:r>
              <a:rPr lang="en-US" sz="2000" dirty="0">
                <a:solidFill>
                  <a:schemeClr val="accent1"/>
                </a:solidFill>
              </a:rPr>
              <a:t>correlation</a:t>
            </a:r>
            <a:r>
              <a:rPr lang="en-US" sz="2000" dirty="0">
                <a:solidFill>
                  <a:schemeClr val="tx1"/>
                </a:solidFill>
              </a:rPr>
              <a:t>. Because as shown in the image, it create stronger correlation.</a:t>
            </a:r>
          </a:p>
        </p:txBody>
      </p:sp>
      <p:pic>
        <p:nvPicPr>
          <p:cNvPr id="5" name="Picture 4">
            <a:extLst>
              <a:ext uri="{FF2B5EF4-FFF2-40B4-BE49-F238E27FC236}">
                <a16:creationId xmlns:a16="http://schemas.microsoft.com/office/drawing/2014/main" id="{C3EFC9BF-4DC1-41FD-87BA-F4E934D63AD0}"/>
              </a:ext>
            </a:extLst>
          </p:cNvPr>
          <p:cNvPicPr>
            <a:picLocks noChangeAspect="1"/>
          </p:cNvPicPr>
          <p:nvPr/>
        </p:nvPicPr>
        <p:blipFill>
          <a:blip r:embed="rId2"/>
          <a:stretch>
            <a:fillRect/>
          </a:stretch>
        </p:blipFill>
        <p:spPr>
          <a:xfrm>
            <a:off x="1168519" y="3134967"/>
            <a:ext cx="2248214" cy="2772162"/>
          </a:xfrm>
          <a:prstGeom prst="rect">
            <a:avLst/>
          </a:prstGeom>
        </p:spPr>
      </p:pic>
      <p:sp>
        <p:nvSpPr>
          <p:cNvPr id="6" name="TextBox 5">
            <a:extLst>
              <a:ext uri="{FF2B5EF4-FFF2-40B4-BE49-F238E27FC236}">
                <a16:creationId xmlns:a16="http://schemas.microsoft.com/office/drawing/2014/main" id="{B4C43911-CE5F-4F9C-BA40-5249BA83F6F1}"/>
              </a:ext>
            </a:extLst>
          </p:cNvPr>
          <p:cNvSpPr txBox="1"/>
          <p:nvPr/>
        </p:nvSpPr>
        <p:spPr>
          <a:xfrm>
            <a:off x="1782417" y="5981708"/>
            <a:ext cx="1020418" cy="369332"/>
          </a:xfrm>
          <a:prstGeom prst="rect">
            <a:avLst/>
          </a:prstGeom>
          <a:noFill/>
        </p:spPr>
        <p:txBody>
          <a:bodyPr wrap="square" rtlCol="0">
            <a:spAutoFit/>
          </a:bodyPr>
          <a:lstStyle/>
          <a:p>
            <a:r>
              <a:rPr lang="en-US" i="1" dirty="0"/>
              <a:t>Pearson</a:t>
            </a:r>
          </a:p>
        </p:txBody>
      </p:sp>
      <p:pic>
        <p:nvPicPr>
          <p:cNvPr id="9" name="Picture 8">
            <a:extLst>
              <a:ext uri="{FF2B5EF4-FFF2-40B4-BE49-F238E27FC236}">
                <a16:creationId xmlns:a16="http://schemas.microsoft.com/office/drawing/2014/main" id="{CD869D7D-3A59-4D7A-8076-92A78D7B88E9}"/>
              </a:ext>
            </a:extLst>
          </p:cNvPr>
          <p:cNvPicPr>
            <a:picLocks noChangeAspect="1"/>
          </p:cNvPicPr>
          <p:nvPr/>
        </p:nvPicPr>
        <p:blipFill>
          <a:blip r:embed="rId3"/>
          <a:stretch>
            <a:fillRect/>
          </a:stretch>
        </p:blipFill>
        <p:spPr>
          <a:xfrm>
            <a:off x="5038016" y="3158783"/>
            <a:ext cx="2105319" cy="2724530"/>
          </a:xfrm>
          <a:prstGeom prst="rect">
            <a:avLst/>
          </a:prstGeom>
        </p:spPr>
      </p:pic>
      <p:sp>
        <p:nvSpPr>
          <p:cNvPr id="10" name="TextBox 9">
            <a:extLst>
              <a:ext uri="{FF2B5EF4-FFF2-40B4-BE49-F238E27FC236}">
                <a16:creationId xmlns:a16="http://schemas.microsoft.com/office/drawing/2014/main" id="{DDA9574C-F990-4919-A8D6-0575A41C8BAA}"/>
              </a:ext>
            </a:extLst>
          </p:cNvPr>
          <p:cNvSpPr txBox="1"/>
          <p:nvPr/>
        </p:nvSpPr>
        <p:spPr>
          <a:xfrm>
            <a:off x="5580466" y="5973433"/>
            <a:ext cx="1020418" cy="369332"/>
          </a:xfrm>
          <a:prstGeom prst="rect">
            <a:avLst/>
          </a:prstGeom>
          <a:noFill/>
        </p:spPr>
        <p:txBody>
          <a:bodyPr wrap="square" rtlCol="0">
            <a:spAutoFit/>
          </a:bodyPr>
          <a:lstStyle/>
          <a:p>
            <a:r>
              <a:rPr lang="en-US" i="1" dirty="0"/>
              <a:t>Kendall</a:t>
            </a:r>
          </a:p>
        </p:txBody>
      </p:sp>
      <p:pic>
        <p:nvPicPr>
          <p:cNvPr id="12" name="Picture 11">
            <a:extLst>
              <a:ext uri="{FF2B5EF4-FFF2-40B4-BE49-F238E27FC236}">
                <a16:creationId xmlns:a16="http://schemas.microsoft.com/office/drawing/2014/main" id="{C67578D0-37E5-468C-937C-8F4BBFFDD2F1}"/>
              </a:ext>
            </a:extLst>
          </p:cNvPr>
          <p:cNvPicPr>
            <a:picLocks noChangeAspect="1"/>
          </p:cNvPicPr>
          <p:nvPr/>
        </p:nvPicPr>
        <p:blipFill>
          <a:blip r:embed="rId4"/>
          <a:stretch>
            <a:fillRect/>
          </a:stretch>
        </p:blipFill>
        <p:spPr>
          <a:xfrm>
            <a:off x="8984846" y="3220704"/>
            <a:ext cx="2038635" cy="2686425"/>
          </a:xfrm>
          <a:prstGeom prst="rect">
            <a:avLst/>
          </a:prstGeom>
        </p:spPr>
      </p:pic>
      <p:sp>
        <p:nvSpPr>
          <p:cNvPr id="13" name="TextBox 12">
            <a:extLst>
              <a:ext uri="{FF2B5EF4-FFF2-40B4-BE49-F238E27FC236}">
                <a16:creationId xmlns:a16="http://schemas.microsoft.com/office/drawing/2014/main" id="{13EB8F2C-B8B1-4593-B13F-EFE44974B861}"/>
              </a:ext>
            </a:extLst>
          </p:cNvPr>
          <p:cNvSpPr txBox="1"/>
          <p:nvPr/>
        </p:nvSpPr>
        <p:spPr>
          <a:xfrm>
            <a:off x="9378515" y="5981708"/>
            <a:ext cx="1301711" cy="369332"/>
          </a:xfrm>
          <a:prstGeom prst="rect">
            <a:avLst/>
          </a:prstGeom>
          <a:noFill/>
        </p:spPr>
        <p:txBody>
          <a:bodyPr wrap="square" rtlCol="0">
            <a:spAutoFit/>
          </a:bodyPr>
          <a:lstStyle/>
          <a:p>
            <a:r>
              <a:rPr lang="en-US" i="1" dirty="0"/>
              <a:t>Spearman</a:t>
            </a:r>
          </a:p>
        </p:txBody>
      </p:sp>
    </p:spTree>
    <p:extLst>
      <p:ext uri="{BB962C8B-B14F-4D97-AF65-F5344CB8AC3E}">
        <p14:creationId xmlns:p14="http://schemas.microsoft.com/office/powerpoint/2010/main" val="196373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4413579" cy="3860525"/>
          </a:xfrm>
        </p:spPr>
        <p:txBody>
          <a:bodyPr>
            <a:normAutofit/>
          </a:bodyPr>
          <a:lstStyle/>
          <a:p>
            <a:r>
              <a:rPr lang="en-US" sz="2000" dirty="0">
                <a:solidFill>
                  <a:schemeClr val="tx1"/>
                </a:solidFill>
              </a:rPr>
              <a:t>We can also visualize the relationship between columns using a scatterplot in Python, although it's still important to use the correlation function for a more precise analysis.</a:t>
            </a:r>
          </a:p>
          <a:p>
            <a:r>
              <a:rPr lang="en-US" sz="2000" dirty="0">
                <a:solidFill>
                  <a:schemeClr val="tx1"/>
                </a:solidFill>
              </a:rPr>
              <a:t>As shown in the image, we can see that every time </a:t>
            </a:r>
            <a:r>
              <a:rPr lang="en-US" sz="2000" i="1" dirty="0">
                <a:solidFill>
                  <a:schemeClr val="tx1"/>
                </a:solidFill>
              </a:rPr>
              <a:t>Ram</a:t>
            </a:r>
            <a:r>
              <a:rPr lang="en-US" sz="2000" dirty="0">
                <a:solidFill>
                  <a:schemeClr val="tx1"/>
                </a:solidFill>
              </a:rPr>
              <a:t> increases, </a:t>
            </a:r>
            <a:r>
              <a:rPr lang="en-US" sz="2000" i="1" dirty="0">
                <a:solidFill>
                  <a:schemeClr val="tx1"/>
                </a:solidFill>
              </a:rPr>
              <a:t>Price</a:t>
            </a:r>
            <a:r>
              <a:rPr lang="en-US" sz="2000" dirty="0">
                <a:solidFill>
                  <a:schemeClr val="tx1"/>
                </a:solidFill>
              </a:rPr>
              <a:t> increases as well.</a:t>
            </a:r>
          </a:p>
        </p:txBody>
      </p:sp>
      <p:pic>
        <p:nvPicPr>
          <p:cNvPr id="5" name="Picture 4">
            <a:extLst>
              <a:ext uri="{FF2B5EF4-FFF2-40B4-BE49-F238E27FC236}">
                <a16:creationId xmlns:a16="http://schemas.microsoft.com/office/drawing/2014/main" id="{9000EBEB-AA65-4C57-ACD7-4A950A161179}"/>
              </a:ext>
            </a:extLst>
          </p:cNvPr>
          <p:cNvPicPr>
            <a:picLocks noChangeAspect="1"/>
          </p:cNvPicPr>
          <p:nvPr/>
        </p:nvPicPr>
        <p:blipFill>
          <a:blip r:embed="rId2"/>
          <a:stretch>
            <a:fillRect/>
          </a:stretch>
        </p:blipFill>
        <p:spPr>
          <a:xfrm>
            <a:off x="6355517" y="2076449"/>
            <a:ext cx="5020376" cy="3658111"/>
          </a:xfrm>
          <a:prstGeom prst="rect">
            <a:avLst/>
          </a:prstGeom>
        </p:spPr>
      </p:pic>
    </p:spTree>
    <p:extLst>
      <p:ext uri="{BB962C8B-B14F-4D97-AF65-F5344CB8AC3E}">
        <p14:creationId xmlns:p14="http://schemas.microsoft.com/office/powerpoint/2010/main" val="232425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4413579" cy="3860525"/>
          </a:xfrm>
        </p:spPr>
        <p:txBody>
          <a:bodyPr>
            <a:normAutofit/>
          </a:bodyPr>
          <a:lstStyle/>
          <a:p>
            <a:r>
              <a:rPr lang="en-US" sz="2000" dirty="0">
                <a:solidFill>
                  <a:schemeClr val="tx1"/>
                </a:solidFill>
              </a:rPr>
              <a:t>Another example of why I used </a:t>
            </a:r>
            <a:r>
              <a:rPr lang="en-US" sz="2000" i="1" dirty="0">
                <a:solidFill>
                  <a:schemeClr val="tx1"/>
                </a:solidFill>
              </a:rPr>
              <a:t>spearman </a:t>
            </a:r>
            <a:r>
              <a:rPr lang="en-US" sz="2000" dirty="0">
                <a:solidFill>
                  <a:schemeClr val="tx1"/>
                </a:solidFill>
              </a:rPr>
              <a:t>is because of the dataset. In this data set, a lot of the data is not normal distributed as shown in the image.</a:t>
            </a:r>
          </a:p>
          <a:p>
            <a:r>
              <a:rPr lang="en-US" sz="2000" i="1" dirty="0">
                <a:solidFill>
                  <a:schemeClr val="tx1"/>
                </a:solidFill>
              </a:rPr>
              <a:t>Spearman </a:t>
            </a:r>
            <a:r>
              <a:rPr lang="en-US" sz="2000" dirty="0">
                <a:solidFill>
                  <a:schemeClr val="tx1"/>
                </a:solidFill>
              </a:rPr>
              <a:t>is better with skewed data, because it assesses the relationship between variables based on their ranks rather than their actual values.</a:t>
            </a:r>
            <a:endParaRPr lang="en-US" sz="2000" i="1" dirty="0">
              <a:solidFill>
                <a:schemeClr val="tx1"/>
              </a:solidFill>
            </a:endParaRPr>
          </a:p>
        </p:txBody>
      </p:sp>
      <p:pic>
        <p:nvPicPr>
          <p:cNvPr id="7" name="Picture 6">
            <a:extLst>
              <a:ext uri="{FF2B5EF4-FFF2-40B4-BE49-F238E27FC236}">
                <a16:creationId xmlns:a16="http://schemas.microsoft.com/office/drawing/2014/main" id="{F33313F0-2E0F-4DD9-908F-69DCF6B962DB}"/>
              </a:ext>
            </a:extLst>
          </p:cNvPr>
          <p:cNvPicPr>
            <a:picLocks noChangeAspect="1"/>
          </p:cNvPicPr>
          <p:nvPr/>
        </p:nvPicPr>
        <p:blipFill>
          <a:blip r:embed="rId2"/>
          <a:stretch>
            <a:fillRect/>
          </a:stretch>
        </p:blipFill>
        <p:spPr>
          <a:xfrm>
            <a:off x="6090676" y="1949024"/>
            <a:ext cx="4458322" cy="4115374"/>
          </a:xfrm>
          <a:prstGeom prst="rect">
            <a:avLst/>
          </a:prstGeom>
        </p:spPr>
      </p:pic>
    </p:spTree>
    <p:extLst>
      <p:ext uri="{BB962C8B-B14F-4D97-AF65-F5344CB8AC3E}">
        <p14:creationId xmlns:p14="http://schemas.microsoft.com/office/powerpoint/2010/main" val="2011975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 :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9542170" cy="3860525"/>
          </a:xfrm>
        </p:spPr>
        <p:txBody>
          <a:bodyPr>
            <a:normAutofit/>
          </a:bodyPr>
          <a:lstStyle/>
          <a:p>
            <a:r>
              <a:rPr lang="en-US" sz="2000" dirty="0">
                <a:solidFill>
                  <a:schemeClr val="tx1"/>
                </a:solidFill>
              </a:rPr>
              <a:t>In this dataset, the column with the highest correlation to </a:t>
            </a:r>
            <a:r>
              <a:rPr lang="en-US" sz="2000" i="1" dirty="0" err="1">
                <a:solidFill>
                  <a:schemeClr val="tx1"/>
                </a:solidFill>
              </a:rPr>
              <a:t>Price_euros</a:t>
            </a:r>
            <a:r>
              <a:rPr lang="en-US" sz="2000" i="1" dirty="0">
                <a:solidFill>
                  <a:schemeClr val="tx1"/>
                </a:solidFill>
              </a:rPr>
              <a:t> </a:t>
            </a:r>
            <a:r>
              <a:rPr lang="en-US" sz="2000" dirty="0">
                <a:solidFill>
                  <a:schemeClr val="tx1"/>
                </a:solidFill>
              </a:rPr>
              <a:t>is </a:t>
            </a:r>
            <a:r>
              <a:rPr lang="en-US" sz="2000" i="1" dirty="0">
                <a:solidFill>
                  <a:schemeClr val="tx1"/>
                </a:solidFill>
              </a:rPr>
              <a:t>Ram</a:t>
            </a:r>
            <a:r>
              <a:rPr lang="en-US" sz="2000" dirty="0">
                <a:solidFill>
                  <a:schemeClr val="tx1"/>
                </a:solidFill>
              </a:rPr>
              <a:t>, with a correlation coefficient of 0.76.</a:t>
            </a:r>
          </a:p>
          <a:p>
            <a:r>
              <a:rPr lang="en-US" sz="2000" dirty="0">
                <a:solidFill>
                  <a:schemeClr val="tx1"/>
                </a:solidFill>
              </a:rPr>
              <a:t>The </a:t>
            </a:r>
            <a:r>
              <a:rPr lang="en-US" sz="2000" dirty="0">
                <a:solidFill>
                  <a:schemeClr val="accent1"/>
                </a:solidFill>
              </a:rPr>
              <a:t>correlation</a:t>
            </a:r>
            <a:r>
              <a:rPr lang="en-US" sz="2000" dirty="0">
                <a:solidFill>
                  <a:schemeClr val="tx1"/>
                </a:solidFill>
              </a:rPr>
              <a:t> between the two columns is strongly positive, meaning that as one increases, the other increases as well.</a:t>
            </a:r>
          </a:p>
          <a:p>
            <a:r>
              <a:rPr lang="en-US" sz="2000" dirty="0">
                <a:solidFill>
                  <a:schemeClr val="tx1"/>
                </a:solidFill>
              </a:rPr>
              <a:t>In this dataset, I used </a:t>
            </a:r>
            <a:r>
              <a:rPr lang="en-US" sz="2000" i="1" dirty="0">
                <a:solidFill>
                  <a:schemeClr val="tx1"/>
                </a:solidFill>
              </a:rPr>
              <a:t>Spearman</a:t>
            </a:r>
            <a:r>
              <a:rPr lang="en-US" sz="2000" dirty="0">
                <a:solidFill>
                  <a:schemeClr val="tx1"/>
                </a:solidFill>
              </a:rPr>
              <a:t> correlation because the data has a skewed distribution, and </a:t>
            </a:r>
            <a:r>
              <a:rPr lang="en-US" sz="2000" i="1" dirty="0">
                <a:solidFill>
                  <a:schemeClr val="tx1"/>
                </a:solidFill>
              </a:rPr>
              <a:t>Spearman</a:t>
            </a:r>
            <a:r>
              <a:rPr lang="en-US" sz="2000" dirty="0">
                <a:solidFill>
                  <a:schemeClr val="tx1"/>
                </a:solidFill>
              </a:rPr>
              <a:t> is better suited for capturing stronger relationships in such cases.</a:t>
            </a:r>
          </a:p>
        </p:txBody>
      </p:sp>
    </p:spTree>
    <p:extLst>
      <p:ext uri="{BB962C8B-B14F-4D97-AF65-F5344CB8AC3E}">
        <p14:creationId xmlns:p14="http://schemas.microsoft.com/office/powerpoint/2010/main" val="2806171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What is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10019248" cy="3860525"/>
          </a:xfrm>
        </p:spPr>
        <p:txBody>
          <a:bodyPr>
            <a:normAutofit/>
          </a:bodyPr>
          <a:lstStyle/>
          <a:p>
            <a:endParaRPr lang="en-US" sz="1600" dirty="0"/>
          </a:p>
          <a:p>
            <a:r>
              <a:rPr lang="en-US" sz="2000" dirty="0">
                <a:solidFill>
                  <a:schemeClr val="accent1"/>
                </a:solidFill>
              </a:rPr>
              <a:t>Chi-square</a:t>
            </a:r>
            <a:r>
              <a:rPr lang="en-US" sz="2000" dirty="0">
                <a:solidFill>
                  <a:schemeClr val="tx1"/>
                </a:solidFill>
              </a:rPr>
              <a:t> test is a statistical method used to determine if there is a significant association between categorical variables.</a:t>
            </a:r>
          </a:p>
          <a:p>
            <a:r>
              <a:rPr lang="en-US" sz="2000" dirty="0">
                <a:solidFill>
                  <a:schemeClr val="tx1"/>
                </a:solidFill>
              </a:rPr>
              <a:t>The Chi-Squared test is used to test whether two categorical variables have a relationship.</a:t>
            </a:r>
          </a:p>
          <a:p>
            <a:r>
              <a:rPr lang="en-US" sz="2000" dirty="0">
                <a:solidFill>
                  <a:schemeClr val="tx1"/>
                </a:solidFill>
              </a:rPr>
              <a:t>It can also be said that the Chi-Squared Test is a </a:t>
            </a:r>
            <a:r>
              <a:rPr lang="en-US" sz="2000" i="1" dirty="0">
                <a:solidFill>
                  <a:schemeClr val="tx1"/>
                </a:solidFill>
              </a:rPr>
              <a:t>correlation</a:t>
            </a:r>
            <a:r>
              <a:rPr lang="en-US" sz="2000" dirty="0">
                <a:solidFill>
                  <a:schemeClr val="tx1"/>
                </a:solidFill>
              </a:rPr>
              <a:t> for categorical variables.</a:t>
            </a:r>
            <a:endParaRPr lang="en-US" sz="2000" i="1" dirty="0">
              <a:solidFill>
                <a:schemeClr val="tx1"/>
              </a:solidFill>
            </a:endParaRPr>
          </a:p>
        </p:txBody>
      </p:sp>
    </p:spTree>
    <p:extLst>
      <p:ext uri="{BB962C8B-B14F-4D97-AF65-F5344CB8AC3E}">
        <p14:creationId xmlns:p14="http://schemas.microsoft.com/office/powerpoint/2010/main" val="174958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STATISTICAL ANALYSIS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528141"/>
          </a:xfrm>
        </p:spPr>
        <p:txBody>
          <a:bodyPr>
            <a:normAutofit lnSpcReduction="10000"/>
          </a:bodyPr>
          <a:lstStyle/>
          <a:p>
            <a:r>
              <a:rPr lang="en-US" sz="2000" dirty="0">
                <a:solidFill>
                  <a:schemeClr val="tx1"/>
                </a:solidFill>
              </a:rPr>
              <a:t>In </a:t>
            </a:r>
            <a:r>
              <a:rPr lang="en-US" sz="2000" dirty="0">
                <a:solidFill>
                  <a:srgbClr val="FF0000"/>
                </a:solidFill>
              </a:rPr>
              <a:t>Python</a:t>
            </a:r>
            <a:r>
              <a:rPr lang="en-US" sz="2000" dirty="0">
                <a:solidFill>
                  <a:schemeClr val="tx1"/>
                </a:solidFill>
              </a:rPr>
              <a:t>, you can use one of its function (</a:t>
            </a:r>
            <a:r>
              <a:rPr lang="en-US" sz="2000" b="0" i="1" dirty="0">
                <a:solidFill>
                  <a:schemeClr val="tx1"/>
                </a:solidFill>
                <a:effectLst/>
              </a:rPr>
              <a:t>stat, p, </a:t>
            </a:r>
            <a:r>
              <a:rPr lang="en-US" sz="2000" b="0" i="1" dirty="0" err="1">
                <a:solidFill>
                  <a:schemeClr val="tx1"/>
                </a:solidFill>
                <a:effectLst/>
              </a:rPr>
              <a:t>dof</a:t>
            </a:r>
            <a:r>
              <a:rPr lang="en-US" sz="2000" b="0" i="1" dirty="0">
                <a:solidFill>
                  <a:schemeClr val="tx1"/>
                </a:solidFill>
                <a:effectLst/>
              </a:rPr>
              <a:t>, expected = chi2_contingency(</a:t>
            </a:r>
            <a:r>
              <a:rPr lang="en-US" sz="2000" b="0" i="1" dirty="0" err="1">
                <a:solidFill>
                  <a:schemeClr val="tx1"/>
                </a:solidFill>
                <a:effectLst/>
              </a:rPr>
              <a:t>df_chi</a:t>
            </a:r>
            <a:r>
              <a:rPr lang="en-US" sz="2000" b="0" i="1" dirty="0">
                <a:solidFill>
                  <a:schemeClr val="tx1"/>
                </a:solidFill>
                <a:effectLst/>
              </a:rPr>
              <a:t>)</a:t>
            </a:r>
            <a:r>
              <a:rPr lang="en-US" sz="2000" i="1" dirty="0">
                <a:solidFill>
                  <a:schemeClr val="tx1"/>
                </a:solidFill>
              </a:rPr>
              <a:t>) </a:t>
            </a:r>
            <a:r>
              <a:rPr lang="en-US" sz="2000" dirty="0">
                <a:solidFill>
                  <a:schemeClr val="tx1"/>
                </a:solidFill>
              </a:rPr>
              <a:t>to perform </a:t>
            </a:r>
            <a:r>
              <a:rPr lang="en-US" sz="2000" dirty="0">
                <a:solidFill>
                  <a:schemeClr val="accent1"/>
                </a:solidFill>
              </a:rPr>
              <a:t>chi-square test. </a:t>
            </a:r>
            <a:r>
              <a:rPr lang="en-US" sz="2000" dirty="0">
                <a:solidFill>
                  <a:schemeClr val="tx1"/>
                </a:solidFill>
              </a:rPr>
              <a:t>This will automatically calculate the </a:t>
            </a:r>
            <a:r>
              <a:rPr lang="en-US" sz="2000" i="1" dirty="0">
                <a:solidFill>
                  <a:schemeClr val="tx1"/>
                </a:solidFill>
              </a:rPr>
              <a:t>p, stat, </a:t>
            </a:r>
            <a:r>
              <a:rPr lang="en-US" sz="2000" i="1" dirty="0" err="1">
                <a:solidFill>
                  <a:schemeClr val="tx1"/>
                </a:solidFill>
              </a:rPr>
              <a:t>dof</a:t>
            </a:r>
            <a:r>
              <a:rPr lang="en-US" sz="2000" i="1" dirty="0">
                <a:solidFill>
                  <a:schemeClr val="tx1"/>
                </a:solidFill>
              </a:rPr>
              <a:t>, and expected.</a:t>
            </a:r>
          </a:p>
          <a:p>
            <a:r>
              <a:rPr lang="en-US" sz="2000" dirty="0">
                <a:solidFill>
                  <a:schemeClr val="tx1"/>
                </a:solidFill>
              </a:rPr>
              <a:t>For the definition, you can see the image.</a:t>
            </a:r>
          </a:p>
        </p:txBody>
      </p:sp>
      <p:pic>
        <p:nvPicPr>
          <p:cNvPr id="5" name="Picture 4">
            <a:extLst>
              <a:ext uri="{FF2B5EF4-FFF2-40B4-BE49-F238E27FC236}">
                <a16:creationId xmlns:a16="http://schemas.microsoft.com/office/drawing/2014/main" id="{9DB3F849-D504-482A-A326-7AFDDBFBD47C}"/>
              </a:ext>
            </a:extLst>
          </p:cNvPr>
          <p:cNvPicPr>
            <a:picLocks noChangeAspect="1"/>
          </p:cNvPicPr>
          <p:nvPr/>
        </p:nvPicPr>
        <p:blipFill>
          <a:blip r:embed="rId2"/>
          <a:stretch>
            <a:fillRect/>
          </a:stretch>
        </p:blipFill>
        <p:spPr>
          <a:xfrm>
            <a:off x="1231136" y="3999346"/>
            <a:ext cx="9055686" cy="2249054"/>
          </a:xfrm>
          <a:prstGeom prst="rect">
            <a:avLst/>
          </a:prstGeom>
        </p:spPr>
      </p:pic>
    </p:spTree>
    <p:extLst>
      <p:ext uri="{BB962C8B-B14F-4D97-AF65-F5344CB8AC3E}">
        <p14:creationId xmlns:p14="http://schemas.microsoft.com/office/powerpoint/2010/main" val="215099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STATISTICAL ANALYSIS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6321891" cy="4171950"/>
          </a:xfrm>
        </p:spPr>
        <p:txBody>
          <a:bodyPr>
            <a:normAutofit lnSpcReduction="10000"/>
          </a:bodyPr>
          <a:lstStyle/>
          <a:p>
            <a:r>
              <a:rPr lang="en-US" sz="2000" dirty="0">
                <a:solidFill>
                  <a:schemeClr val="tx1"/>
                </a:solidFill>
              </a:rPr>
              <a:t>The dataset being used here is still </a:t>
            </a:r>
            <a:r>
              <a:rPr lang="en-US" sz="2000" i="1" dirty="0">
                <a:solidFill>
                  <a:schemeClr val="tx1"/>
                </a:solidFill>
              </a:rPr>
              <a:t>laptop prices</a:t>
            </a:r>
            <a:r>
              <a:rPr lang="en-US" sz="2000" dirty="0">
                <a:solidFill>
                  <a:schemeClr val="tx1"/>
                </a:solidFill>
              </a:rPr>
              <a:t>, but this time we will focus on categorical columns. The columns we are using are </a:t>
            </a:r>
            <a:r>
              <a:rPr lang="en-US" sz="2000" i="1" dirty="0">
                <a:solidFill>
                  <a:schemeClr val="tx1"/>
                </a:solidFill>
              </a:rPr>
              <a:t>TypeName</a:t>
            </a:r>
            <a:r>
              <a:rPr lang="en-US" sz="2000" dirty="0">
                <a:solidFill>
                  <a:schemeClr val="tx1"/>
                </a:solidFill>
              </a:rPr>
              <a:t> and </a:t>
            </a:r>
            <a:r>
              <a:rPr lang="en-US" sz="2000" i="1" dirty="0">
                <a:solidFill>
                  <a:schemeClr val="tx1"/>
                </a:solidFill>
              </a:rPr>
              <a:t>screen</a:t>
            </a:r>
            <a:r>
              <a:rPr lang="en-US" sz="2000" dirty="0">
                <a:solidFill>
                  <a:schemeClr val="tx1"/>
                </a:solidFill>
              </a:rPr>
              <a:t>.</a:t>
            </a:r>
          </a:p>
          <a:p>
            <a:r>
              <a:rPr lang="en-US" sz="2000" i="1" dirty="0">
                <a:solidFill>
                  <a:schemeClr val="tx1"/>
                </a:solidFill>
              </a:rPr>
              <a:t>TypeName</a:t>
            </a:r>
            <a:r>
              <a:rPr lang="en-US" sz="2000" dirty="0">
                <a:solidFill>
                  <a:schemeClr val="tx1"/>
                </a:solidFill>
              </a:rPr>
              <a:t> refers to the different types or categories of laptops in this dataset, while </a:t>
            </a:r>
            <a:r>
              <a:rPr lang="en-US" sz="2000" i="1" dirty="0">
                <a:solidFill>
                  <a:schemeClr val="tx1"/>
                </a:solidFill>
              </a:rPr>
              <a:t>screen</a:t>
            </a:r>
            <a:r>
              <a:rPr lang="en-US" sz="2000" dirty="0">
                <a:solidFill>
                  <a:schemeClr val="tx1"/>
                </a:solidFill>
              </a:rPr>
              <a:t> represents the quality or specifications of the laptop's display.</a:t>
            </a:r>
          </a:p>
          <a:p>
            <a:r>
              <a:rPr lang="en-US" sz="2000" dirty="0">
                <a:solidFill>
                  <a:schemeClr val="tx1"/>
                </a:solidFill>
              </a:rPr>
              <a:t>To perform a chi-square test, we first need to group the columns and count the unique values in the data. In order to do this you can use </a:t>
            </a:r>
            <a:r>
              <a:rPr lang="en-US" sz="2000" i="1" dirty="0">
                <a:solidFill>
                  <a:schemeClr val="tx1"/>
                </a:solidFill>
              </a:rPr>
              <a:t>pivot table</a:t>
            </a:r>
            <a:r>
              <a:rPr lang="en-US" sz="2000" dirty="0">
                <a:solidFill>
                  <a:schemeClr val="tx1"/>
                </a:solidFill>
              </a:rPr>
              <a:t> or </a:t>
            </a:r>
            <a:r>
              <a:rPr lang="en-US" sz="2000" i="1" dirty="0">
                <a:solidFill>
                  <a:schemeClr val="tx1"/>
                </a:solidFill>
              </a:rPr>
              <a:t>crosstab</a:t>
            </a:r>
            <a:r>
              <a:rPr lang="en-US" sz="2000" dirty="0">
                <a:solidFill>
                  <a:schemeClr val="tx1"/>
                </a:solidFill>
              </a:rPr>
              <a:t> function, as shown in the image.</a:t>
            </a:r>
          </a:p>
        </p:txBody>
      </p:sp>
      <p:pic>
        <p:nvPicPr>
          <p:cNvPr id="6" name="Picture 5">
            <a:extLst>
              <a:ext uri="{FF2B5EF4-FFF2-40B4-BE49-F238E27FC236}">
                <a16:creationId xmlns:a16="http://schemas.microsoft.com/office/drawing/2014/main" id="{075500D7-B486-4ED9-B5E9-696CF3FE0248}"/>
              </a:ext>
            </a:extLst>
          </p:cNvPr>
          <p:cNvPicPr>
            <a:picLocks noChangeAspect="1"/>
          </p:cNvPicPr>
          <p:nvPr/>
        </p:nvPicPr>
        <p:blipFill>
          <a:blip r:embed="rId2"/>
          <a:stretch>
            <a:fillRect/>
          </a:stretch>
        </p:blipFill>
        <p:spPr>
          <a:xfrm>
            <a:off x="7679358" y="2076450"/>
            <a:ext cx="3962953" cy="3029373"/>
          </a:xfrm>
          <a:prstGeom prst="rect">
            <a:avLst/>
          </a:prstGeom>
        </p:spPr>
      </p:pic>
    </p:spTree>
    <p:extLst>
      <p:ext uri="{BB962C8B-B14F-4D97-AF65-F5344CB8AC3E}">
        <p14:creationId xmlns:p14="http://schemas.microsoft.com/office/powerpoint/2010/main" val="170798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STATISTICAL ANALYSIS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7" y="2076450"/>
            <a:ext cx="10353760" cy="3409950"/>
          </a:xfrm>
        </p:spPr>
        <p:txBody>
          <a:bodyPr>
            <a:normAutofit/>
          </a:bodyPr>
          <a:lstStyle/>
          <a:p>
            <a:r>
              <a:rPr lang="en-US" sz="2000" dirty="0">
                <a:solidFill>
                  <a:schemeClr val="tx1"/>
                </a:solidFill>
              </a:rPr>
              <a:t>When performing a </a:t>
            </a:r>
            <a:r>
              <a:rPr lang="en-US" sz="2000" dirty="0">
                <a:solidFill>
                  <a:schemeClr val="accent1"/>
                </a:solidFill>
              </a:rPr>
              <a:t>chi-square</a:t>
            </a:r>
            <a:r>
              <a:rPr lang="en-US" sz="2000" dirty="0">
                <a:solidFill>
                  <a:schemeClr val="tx1"/>
                </a:solidFill>
              </a:rPr>
              <a:t> test, we typically begin by defining the hypothesis, as this is what we aim to determine in the first place.</a:t>
            </a:r>
          </a:p>
          <a:p>
            <a:r>
              <a:rPr lang="en-US" sz="2000" dirty="0">
                <a:solidFill>
                  <a:schemeClr val="tx1"/>
                </a:solidFill>
              </a:rPr>
              <a:t>The hypothesis used in this case are </a:t>
            </a:r>
          </a:p>
          <a:p>
            <a:pPr marL="756900" lvl="1" indent="-342900">
              <a:buFont typeface="+mj-lt"/>
              <a:buAutoNum type="arabicPeriod"/>
            </a:pPr>
            <a:r>
              <a:rPr lang="en-US" sz="1800" i="1" dirty="0">
                <a:solidFill>
                  <a:schemeClr val="tx1"/>
                </a:solidFill>
              </a:rPr>
              <a:t>H0 = </a:t>
            </a:r>
            <a:r>
              <a:rPr lang="en-US" sz="1800" dirty="0">
                <a:solidFill>
                  <a:schemeClr val="tx1"/>
                </a:solidFill>
              </a:rPr>
              <a:t>There is no relationship between the laptop TypeName and screen quality.</a:t>
            </a:r>
          </a:p>
          <a:p>
            <a:pPr marL="756900" lvl="1" indent="-342900">
              <a:buFont typeface="+mj-lt"/>
              <a:buAutoNum type="arabicPeriod"/>
            </a:pPr>
            <a:r>
              <a:rPr lang="en-US" sz="1800" i="1" dirty="0">
                <a:solidFill>
                  <a:schemeClr val="tx1"/>
                </a:solidFill>
              </a:rPr>
              <a:t>H1</a:t>
            </a:r>
            <a:r>
              <a:rPr lang="en-US" sz="1800" dirty="0">
                <a:solidFill>
                  <a:schemeClr val="tx1"/>
                </a:solidFill>
              </a:rPr>
              <a:t> = There is a relationship between the laptop TypeName and screen quality</a:t>
            </a:r>
          </a:p>
          <a:p>
            <a:r>
              <a:rPr lang="en-US" sz="2000" dirty="0">
                <a:solidFill>
                  <a:schemeClr val="tx1"/>
                </a:solidFill>
              </a:rPr>
              <a:t>Using </a:t>
            </a:r>
            <a:r>
              <a:rPr lang="en-US" sz="2000" dirty="0">
                <a:solidFill>
                  <a:srgbClr val="FF0000"/>
                </a:solidFill>
              </a:rPr>
              <a:t>Python, </a:t>
            </a:r>
            <a:r>
              <a:rPr lang="en-US" sz="2000" dirty="0">
                <a:solidFill>
                  <a:schemeClr val="tx1"/>
                </a:solidFill>
              </a:rPr>
              <a:t>I can easily apply the aforementioned function to calculate the statistic and test the hypothesis.</a:t>
            </a:r>
            <a:endParaRPr lang="en-US" sz="2000" dirty="0">
              <a:solidFill>
                <a:srgbClr val="FF0000"/>
              </a:solidFill>
            </a:endParaRPr>
          </a:p>
        </p:txBody>
      </p:sp>
    </p:spTree>
    <p:extLst>
      <p:ext uri="{BB962C8B-B14F-4D97-AF65-F5344CB8AC3E}">
        <p14:creationId xmlns:p14="http://schemas.microsoft.com/office/powerpoint/2010/main" val="409379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STATISTICAL ANALYSIS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155547" y="2076450"/>
            <a:ext cx="10112010" cy="813039"/>
          </a:xfrm>
        </p:spPr>
        <p:txBody>
          <a:bodyPr>
            <a:normAutofit/>
          </a:bodyPr>
          <a:lstStyle/>
          <a:p>
            <a:pPr marL="36900" indent="0">
              <a:buNone/>
            </a:pPr>
            <a:r>
              <a:rPr lang="en-US" sz="2000" dirty="0">
                <a:solidFill>
                  <a:schemeClr val="tx1"/>
                </a:solidFill>
              </a:rPr>
              <a:t>After I calculated the statistics using </a:t>
            </a:r>
            <a:r>
              <a:rPr lang="en-US" sz="2000" dirty="0">
                <a:solidFill>
                  <a:srgbClr val="FF0000"/>
                </a:solidFill>
              </a:rPr>
              <a:t>Python, </a:t>
            </a:r>
            <a:r>
              <a:rPr lang="en-US" sz="2000" dirty="0">
                <a:solidFill>
                  <a:schemeClr val="tx1"/>
                </a:solidFill>
              </a:rPr>
              <a:t>I get the result as shown in the image</a:t>
            </a:r>
          </a:p>
        </p:txBody>
      </p:sp>
      <p:pic>
        <p:nvPicPr>
          <p:cNvPr id="5" name="Picture 4">
            <a:extLst>
              <a:ext uri="{FF2B5EF4-FFF2-40B4-BE49-F238E27FC236}">
                <a16:creationId xmlns:a16="http://schemas.microsoft.com/office/drawing/2014/main" id="{64FDDFE4-8612-44CA-A579-B4DD8B75B3F1}"/>
              </a:ext>
            </a:extLst>
          </p:cNvPr>
          <p:cNvPicPr>
            <a:picLocks noChangeAspect="1"/>
          </p:cNvPicPr>
          <p:nvPr/>
        </p:nvPicPr>
        <p:blipFill>
          <a:blip r:embed="rId2"/>
          <a:stretch>
            <a:fillRect/>
          </a:stretch>
        </p:blipFill>
        <p:spPr>
          <a:xfrm>
            <a:off x="1818156" y="3685602"/>
            <a:ext cx="3070153" cy="2124371"/>
          </a:xfrm>
          <a:prstGeom prst="rect">
            <a:avLst/>
          </a:prstGeom>
        </p:spPr>
      </p:pic>
      <p:pic>
        <p:nvPicPr>
          <p:cNvPr id="7" name="Picture 6">
            <a:extLst>
              <a:ext uri="{FF2B5EF4-FFF2-40B4-BE49-F238E27FC236}">
                <a16:creationId xmlns:a16="http://schemas.microsoft.com/office/drawing/2014/main" id="{BAFBFC1A-68E7-4924-B26D-DC5D1B1A9963}"/>
              </a:ext>
            </a:extLst>
          </p:cNvPr>
          <p:cNvPicPr>
            <a:picLocks noChangeAspect="1"/>
          </p:cNvPicPr>
          <p:nvPr/>
        </p:nvPicPr>
        <p:blipFill>
          <a:blip r:embed="rId3"/>
          <a:stretch>
            <a:fillRect/>
          </a:stretch>
        </p:blipFill>
        <p:spPr>
          <a:xfrm>
            <a:off x="5524021" y="3654999"/>
            <a:ext cx="5512432" cy="2593401"/>
          </a:xfrm>
          <a:prstGeom prst="rect">
            <a:avLst/>
          </a:prstGeom>
        </p:spPr>
      </p:pic>
    </p:spTree>
    <p:extLst>
      <p:ext uri="{BB962C8B-B14F-4D97-AF65-F5344CB8AC3E}">
        <p14:creationId xmlns:p14="http://schemas.microsoft.com/office/powerpoint/2010/main" val="106371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STATISTICAL ANALYSIS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8" y="2076450"/>
            <a:ext cx="4294306" cy="3847272"/>
          </a:xfrm>
        </p:spPr>
        <p:txBody>
          <a:bodyPr>
            <a:normAutofit fontScale="92500"/>
          </a:bodyPr>
          <a:lstStyle/>
          <a:p>
            <a:r>
              <a:rPr lang="en-US" sz="2000" dirty="0">
                <a:solidFill>
                  <a:schemeClr val="tx1"/>
                </a:solidFill>
              </a:rPr>
              <a:t>To understand the result, we first need to look at the degrees of freedom (</a:t>
            </a:r>
            <a:r>
              <a:rPr lang="en-US" sz="2000" dirty="0" err="1">
                <a:solidFill>
                  <a:schemeClr val="tx1"/>
                </a:solidFill>
              </a:rPr>
              <a:t>dof</a:t>
            </a:r>
            <a:r>
              <a:rPr lang="en-US" sz="2000" dirty="0">
                <a:solidFill>
                  <a:schemeClr val="tx1"/>
                </a:solidFill>
              </a:rPr>
              <a:t>), which is 15. Next, we decide on the alpha level, which is 0.05. The critical value we get is 24.996, and the test statistic we obtained is significantly higher than the critical value.</a:t>
            </a:r>
          </a:p>
          <a:p>
            <a:r>
              <a:rPr lang="en-US" sz="2200" dirty="0">
                <a:solidFill>
                  <a:schemeClr val="tx1"/>
                </a:solidFill>
              </a:rPr>
              <a:t>We can also observe the p-value, which is smaller than the chosen alpha level of 0.05.</a:t>
            </a:r>
          </a:p>
        </p:txBody>
      </p:sp>
      <p:pic>
        <p:nvPicPr>
          <p:cNvPr id="9" name="Picture 8">
            <a:extLst>
              <a:ext uri="{FF2B5EF4-FFF2-40B4-BE49-F238E27FC236}">
                <a16:creationId xmlns:a16="http://schemas.microsoft.com/office/drawing/2014/main" id="{4E8984C5-7AD0-4091-8C2C-22013F661444}"/>
              </a:ext>
            </a:extLst>
          </p:cNvPr>
          <p:cNvPicPr>
            <a:picLocks noChangeAspect="1"/>
          </p:cNvPicPr>
          <p:nvPr/>
        </p:nvPicPr>
        <p:blipFill>
          <a:blip r:embed="rId2"/>
          <a:stretch>
            <a:fillRect/>
          </a:stretch>
        </p:blipFill>
        <p:spPr>
          <a:xfrm>
            <a:off x="8162508" y="2124370"/>
            <a:ext cx="3883862" cy="3799352"/>
          </a:xfrm>
          <a:prstGeom prst="rect">
            <a:avLst/>
          </a:prstGeom>
        </p:spPr>
      </p:pic>
      <p:pic>
        <p:nvPicPr>
          <p:cNvPr id="6" name="Picture 5">
            <a:extLst>
              <a:ext uri="{FF2B5EF4-FFF2-40B4-BE49-F238E27FC236}">
                <a16:creationId xmlns:a16="http://schemas.microsoft.com/office/drawing/2014/main" id="{4877A498-5832-43A7-8972-A2BF38F0B6FB}"/>
              </a:ext>
            </a:extLst>
          </p:cNvPr>
          <p:cNvPicPr>
            <a:picLocks noChangeAspect="1"/>
          </p:cNvPicPr>
          <p:nvPr/>
        </p:nvPicPr>
        <p:blipFill>
          <a:blip r:embed="rId3"/>
          <a:stretch>
            <a:fillRect/>
          </a:stretch>
        </p:blipFill>
        <p:spPr>
          <a:xfrm>
            <a:off x="5552661" y="2076450"/>
            <a:ext cx="2490437" cy="2797141"/>
          </a:xfrm>
          <a:prstGeom prst="rect">
            <a:avLst/>
          </a:prstGeom>
        </p:spPr>
      </p:pic>
    </p:spTree>
    <p:extLst>
      <p:ext uri="{BB962C8B-B14F-4D97-AF65-F5344CB8AC3E}">
        <p14:creationId xmlns:p14="http://schemas.microsoft.com/office/powerpoint/2010/main" val="35501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2;p35">
            <a:extLst>
              <a:ext uri="{FF2B5EF4-FFF2-40B4-BE49-F238E27FC236}">
                <a16:creationId xmlns:a16="http://schemas.microsoft.com/office/drawing/2014/main" id="{5B389F32-7432-4552-A218-69056941B57A}"/>
              </a:ext>
            </a:extLst>
          </p:cNvPr>
          <p:cNvSpPr txBox="1">
            <a:spLocks/>
          </p:cNvSpPr>
          <p:nvPr/>
        </p:nvSpPr>
        <p:spPr>
          <a:xfrm>
            <a:off x="2244000" y="605761"/>
            <a:ext cx="7704000" cy="572700"/>
          </a:xfrm>
          <a:prstGeom prst="rect">
            <a:avLst/>
          </a:prstGeom>
        </p:spPr>
        <p:txBody>
          <a:bodyPr spcFirstLastPara="1" wrap="square" lIns="91425" tIns="91425" rIns="91425" bIns="91425" anchor="t"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a:t>TABLE OF CONTENTS</a:t>
            </a:r>
            <a:endParaRPr lang="en-US" dirty="0"/>
          </a:p>
        </p:txBody>
      </p:sp>
      <p:sp>
        <p:nvSpPr>
          <p:cNvPr id="3" name="Google Shape;323;p35">
            <a:extLst>
              <a:ext uri="{FF2B5EF4-FFF2-40B4-BE49-F238E27FC236}">
                <a16:creationId xmlns:a16="http://schemas.microsoft.com/office/drawing/2014/main" id="{1D6B7EE1-BA0D-47E9-A302-104862ECAC9E}"/>
              </a:ext>
            </a:extLst>
          </p:cNvPr>
          <p:cNvSpPr txBox="1">
            <a:spLocks/>
          </p:cNvSpPr>
          <p:nvPr/>
        </p:nvSpPr>
        <p:spPr>
          <a:xfrm>
            <a:off x="5230196" y="19111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01</a:t>
            </a:r>
          </a:p>
        </p:txBody>
      </p:sp>
      <p:sp>
        <p:nvSpPr>
          <p:cNvPr id="4" name="Google Shape;323;p35">
            <a:extLst>
              <a:ext uri="{FF2B5EF4-FFF2-40B4-BE49-F238E27FC236}">
                <a16:creationId xmlns:a16="http://schemas.microsoft.com/office/drawing/2014/main" id="{734CED09-078E-4D58-AF1A-34D6BA357B2C}"/>
              </a:ext>
            </a:extLst>
          </p:cNvPr>
          <p:cNvSpPr txBox="1">
            <a:spLocks/>
          </p:cNvSpPr>
          <p:nvPr/>
        </p:nvSpPr>
        <p:spPr>
          <a:xfrm>
            <a:off x="5230196" y="32065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02</a:t>
            </a:r>
          </a:p>
        </p:txBody>
      </p:sp>
      <p:sp>
        <p:nvSpPr>
          <p:cNvPr id="5" name="Google Shape;323;p35">
            <a:extLst>
              <a:ext uri="{FF2B5EF4-FFF2-40B4-BE49-F238E27FC236}">
                <a16:creationId xmlns:a16="http://schemas.microsoft.com/office/drawing/2014/main" id="{4C7330E4-0E10-41E0-B46F-98A84C35133C}"/>
              </a:ext>
            </a:extLst>
          </p:cNvPr>
          <p:cNvSpPr txBox="1">
            <a:spLocks/>
          </p:cNvSpPr>
          <p:nvPr/>
        </p:nvSpPr>
        <p:spPr>
          <a:xfrm>
            <a:off x="6096000" y="19111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04</a:t>
            </a:r>
          </a:p>
        </p:txBody>
      </p:sp>
      <p:sp>
        <p:nvSpPr>
          <p:cNvPr id="6" name="Google Shape;323;p35">
            <a:extLst>
              <a:ext uri="{FF2B5EF4-FFF2-40B4-BE49-F238E27FC236}">
                <a16:creationId xmlns:a16="http://schemas.microsoft.com/office/drawing/2014/main" id="{7538BA77-CFEB-4111-BBB6-BB9A000C714B}"/>
              </a:ext>
            </a:extLst>
          </p:cNvPr>
          <p:cNvSpPr txBox="1">
            <a:spLocks/>
          </p:cNvSpPr>
          <p:nvPr/>
        </p:nvSpPr>
        <p:spPr>
          <a:xfrm>
            <a:off x="5230196" y="45019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03</a:t>
            </a:r>
          </a:p>
        </p:txBody>
      </p:sp>
      <p:sp>
        <p:nvSpPr>
          <p:cNvPr id="7" name="Google Shape;329;p35">
            <a:extLst>
              <a:ext uri="{FF2B5EF4-FFF2-40B4-BE49-F238E27FC236}">
                <a16:creationId xmlns:a16="http://schemas.microsoft.com/office/drawing/2014/main" id="{4E2A9B91-56EE-4EDF-80A2-01B5E97DE633}"/>
              </a:ext>
            </a:extLst>
          </p:cNvPr>
          <p:cNvSpPr txBox="1">
            <a:spLocks/>
          </p:cNvSpPr>
          <p:nvPr/>
        </p:nvSpPr>
        <p:spPr>
          <a:xfrm>
            <a:off x="2822713" y="1911131"/>
            <a:ext cx="2407483"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INTRODUCTION</a:t>
            </a:r>
          </a:p>
        </p:txBody>
      </p:sp>
      <p:sp>
        <p:nvSpPr>
          <p:cNvPr id="8" name="Google Shape;329;p35">
            <a:extLst>
              <a:ext uri="{FF2B5EF4-FFF2-40B4-BE49-F238E27FC236}">
                <a16:creationId xmlns:a16="http://schemas.microsoft.com/office/drawing/2014/main" id="{AA052DC6-9423-40B0-A718-323B42D5C299}"/>
              </a:ext>
            </a:extLst>
          </p:cNvPr>
          <p:cNvSpPr txBox="1">
            <a:spLocks/>
          </p:cNvSpPr>
          <p:nvPr/>
        </p:nvSpPr>
        <p:spPr>
          <a:xfrm>
            <a:off x="1145214" y="3206531"/>
            <a:ext cx="4084982"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GOOGLE COLABORATORY</a:t>
            </a:r>
          </a:p>
        </p:txBody>
      </p:sp>
      <p:sp>
        <p:nvSpPr>
          <p:cNvPr id="9" name="Google Shape;329;p35">
            <a:extLst>
              <a:ext uri="{FF2B5EF4-FFF2-40B4-BE49-F238E27FC236}">
                <a16:creationId xmlns:a16="http://schemas.microsoft.com/office/drawing/2014/main" id="{57B94CD3-BD01-4059-AF72-4DAD01D7EC94}"/>
              </a:ext>
            </a:extLst>
          </p:cNvPr>
          <p:cNvSpPr txBox="1">
            <a:spLocks/>
          </p:cNvSpPr>
          <p:nvPr/>
        </p:nvSpPr>
        <p:spPr>
          <a:xfrm>
            <a:off x="1842052" y="4501931"/>
            <a:ext cx="3388145"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spcAft>
                <a:spcPts val="0"/>
              </a:spcAft>
              <a:buFont typeface="Wingdings 2" charset="2"/>
              <a:buNone/>
            </a:pPr>
            <a:r>
              <a:rPr lang="en-US" sz="2000" dirty="0"/>
              <a:t>STATISTICAL ANALYSIS : CORRELATION</a:t>
            </a:r>
          </a:p>
        </p:txBody>
      </p:sp>
      <p:sp>
        <p:nvSpPr>
          <p:cNvPr id="10" name="Google Shape;329;p35">
            <a:extLst>
              <a:ext uri="{FF2B5EF4-FFF2-40B4-BE49-F238E27FC236}">
                <a16:creationId xmlns:a16="http://schemas.microsoft.com/office/drawing/2014/main" id="{B78208DB-EB5B-40F9-A3D6-29911B3397BF}"/>
              </a:ext>
            </a:extLst>
          </p:cNvPr>
          <p:cNvSpPr txBox="1">
            <a:spLocks/>
          </p:cNvSpPr>
          <p:nvPr/>
        </p:nvSpPr>
        <p:spPr>
          <a:xfrm>
            <a:off x="6961803" y="1900697"/>
            <a:ext cx="3202614"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2000" dirty="0"/>
              <a:t>STATISTICAL ANALYSIS : CHI-SQUARE</a:t>
            </a:r>
          </a:p>
        </p:txBody>
      </p:sp>
      <p:sp>
        <p:nvSpPr>
          <p:cNvPr id="11" name="Google Shape;329;p35">
            <a:extLst>
              <a:ext uri="{FF2B5EF4-FFF2-40B4-BE49-F238E27FC236}">
                <a16:creationId xmlns:a16="http://schemas.microsoft.com/office/drawing/2014/main" id="{01DE9181-C429-44B6-B412-04E238E8678E}"/>
              </a:ext>
            </a:extLst>
          </p:cNvPr>
          <p:cNvSpPr txBox="1">
            <a:spLocks/>
          </p:cNvSpPr>
          <p:nvPr/>
        </p:nvSpPr>
        <p:spPr>
          <a:xfrm>
            <a:off x="6988294" y="3206531"/>
            <a:ext cx="3626697"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sz="2000" dirty="0"/>
              <a:t>STATISTICAL ANALYSIS : LINEAR REGRESSION</a:t>
            </a:r>
          </a:p>
        </p:txBody>
      </p:sp>
      <p:sp>
        <p:nvSpPr>
          <p:cNvPr id="12" name="Google Shape;323;p35">
            <a:extLst>
              <a:ext uri="{FF2B5EF4-FFF2-40B4-BE49-F238E27FC236}">
                <a16:creationId xmlns:a16="http://schemas.microsoft.com/office/drawing/2014/main" id="{22151572-30F2-4144-89A9-1517D5551FB5}"/>
              </a:ext>
            </a:extLst>
          </p:cNvPr>
          <p:cNvSpPr txBox="1">
            <a:spLocks/>
          </p:cNvSpPr>
          <p:nvPr/>
        </p:nvSpPr>
        <p:spPr>
          <a:xfrm>
            <a:off x="6104818" y="32065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05</a:t>
            </a:r>
          </a:p>
        </p:txBody>
      </p:sp>
      <p:sp>
        <p:nvSpPr>
          <p:cNvPr id="13" name="Google Shape;323;p35">
            <a:extLst>
              <a:ext uri="{FF2B5EF4-FFF2-40B4-BE49-F238E27FC236}">
                <a16:creationId xmlns:a16="http://schemas.microsoft.com/office/drawing/2014/main" id="{4856E4F1-4930-45CE-90DC-838D70C14ABD}"/>
              </a:ext>
            </a:extLst>
          </p:cNvPr>
          <p:cNvSpPr txBox="1">
            <a:spLocks/>
          </p:cNvSpPr>
          <p:nvPr/>
        </p:nvSpPr>
        <p:spPr>
          <a:xfrm>
            <a:off x="6122490" y="4501931"/>
            <a:ext cx="865804" cy="694800"/>
          </a:xfrm>
          <a:prstGeom prst="rect">
            <a:avLst/>
          </a:prstGeom>
        </p:spPr>
        <p:txBody>
          <a:bodyPr spcFirstLastPara="1" wrap="square" lIns="91425" tIns="91425" rIns="91425" bIns="91425"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 dirty="0"/>
              <a:t>06</a:t>
            </a:r>
          </a:p>
        </p:txBody>
      </p:sp>
      <p:sp>
        <p:nvSpPr>
          <p:cNvPr id="14" name="Google Shape;329;p35">
            <a:extLst>
              <a:ext uri="{FF2B5EF4-FFF2-40B4-BE49-F238E27FC236}">
                <a16:creationId xmlns:a16="http://schemas.microsoft.com/office/drawing/2014/main" id="{71584C85-7C49-4C54-A473-A7CCC815088A}"/>
              </a:ext>
            </a:extLst>
          </p:cNvPr>
          <p:cNvSpPr txBox="1">
            <a:spLocks/>
          </p:cNvSpPr>
          <p:nvPr/>
        </p:nvSpPr>
        <p:spPr>
          <a:xfrm>
            <a:off x="7014784" y="4501931"/>
            <a:ext cx="2606266" cy="694800"/>
          </a:xfrm>
          <a:prstGeom prst="rect">
            <a:avLst/>
          </a:prstGeom>
        </p:spPr>
        <p:txBody>
          <a:bodyPr spcFirstLastPara="1" wrap="square" lIns="91425" tIns="91425" rIns="91425" bIns="91425" anchor="ctr" anchorCtr="0">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0"/>
              </a:spcBef>
              <a:spcAft>
                <a:spcPts val="0"/>
              </a:spcAft>
              <a:buFont typeface="Wingdings 2" charset="2"/>
              <a:buNone/>
            </a:pPr>
            <a:r>
              <a:rPr lang="en-US" dirty="0"/>
              <a:t>CONCLUSION</a:t>
            </a:r>
          </a:p>
        </p:txBody>
      </p:sp>
    </p:spTree>
    <p:extLst>
      <p:ext uri="{BB962C8B-B14F-4D97-AF65-F5344CB8AC3E}">
        <p14:creationId xmlns:p14="http://schemas.microsoft.com/office/powerpoint/2010/main" val="377903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 : CHI-SQUARE</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947468" y="2102953"/>
            <a:ext cx="8508498" cy="3979793"/>
          </a:xfrm>
        </p:spPr>
        <p:txBody>
          <a:bodyPr>
            <a:normAutofit/>
          </a:bodyPr>
          <a:lstStyle/>
          <a:p>
            <a:pPr marL="36900" indent="0">
              <a:buNone/>
            </a:pPr>
            <a:r>
              <a:rPr lang="en-US" sz="2000" dirty="0">
                <a:solidFill>
                  <a:schemeClr val="tx1"/>
                </a:solidFill>
              </a:rPr>
              <a:t>Based on the chi-square test results, it is safe to conclude that the null hypothesis </a:t>
            </a:r>
            <a:r>
              <a:rPr lang="en-US" sz="2000" i="1" dirty="0">
                <a:solidFill>
                  <a:schemeClr val="tx1"/>
                </a:solidFill>
              </a:rPr>
              <a:t>H0</a:t>
            </a:r>
            <a:r>
              <a:rPr lang="en-US" sz="2000" dirty="0">
                <a:solidFill>
                  <a:schemeClr val="tx1"/>
                </a:solidFill>
              </a:rPr>
              <a:t> is rejected, indicating that </a:t>
            </a:r>
            <a:r>
              <a:rPr lang="en-US" sz="2000" b="1" dirty="0">
                <a:solidFill>
                  <a:schemeClr val="tx1"/>
                </a:solidFill>
              </a:rPr>
              <a:t>there is a relationship between the laptop </a:t>
            </a:r>
            <a:r>
              <a:rPr lang="en-US" sz="2000" b="1" i="1" dirty="0">
                <a:solidFill>
                  <a:schemeClr val="tx1"/>
                </a:solidFill>
              </a:rPr>
              <a:t>TypeName</a:t>
            </a:r>
            <a:r>
              <a:rPr lang="en-US" sz="2000" b="1" dirty="0">
                <a:solidFill>
                  <a:schemeClr val="tx1"/>
                </a:solidFill>
              </a:rPr>
              <a:t> and </a:t>
            </a:r>
            <a:r>
              <a:rPr lang="en-US" sz="2000" b="1" i="1" dirty="0">
                <a:solidFill>
                  <a:schemeClr val="tx1"/>
                </a:solidFill>
              </a:rPr>
              <a:t>screen</a:t>
            </a:r>
            <a:r>
              <a:rPr lang="en-US" sz="2000" b="1" dirty="0">
                <a:solidFill>
                  <a:schemeClr val="tx1"/>
                </a:solidFill>
              </a:rPr>
              <a:t> quality</a:t>
            </a:r>
            <a:r>
              <a:rPr lang="en-US" sz="2000" dirty="0">
                <a:solidFill>
                  <a:schemeClr val="tx1"/>
                </a:solidFill>
              </a:rPr>
              <a:t>. This conclusion is supported by the fact that the test statistic is greater than the critical value, and the p-value is smaller than the alpha level.</a:t>
            </a:r>
            <a:endParaRPr lang="en-US" sz="2000" i="1" dirty="0">
              <a:solidFill>
                <a:schemeClr val="tx1"/>
              </a:solidFill>
            </a:endParaRPr>
          </a:p>
        </p:txBody>
      </p:sp>
    </p:spTree>
    <p:extLst>
      <p:ext uri="{BB962C8B-B14F-4D97-AF65-F5344CB8AC3E}">
        <p14:creationId xmlns:p14="http://schemas.microsoft.com/office/powerpoint/2010/main" val="122771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What is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49"/>
            <a:ext cx="10019248" cy="3860525"/>
          </a:xfrm>
        </p:spPr>
        <p:txBody>
          <a:bodyPr>
            <a:normAutofit lnSpcReduction="10000"/>
          </a:bodyPr>
          <a:lstStyle/>
          <a:p>
            <a:endParaRPr lang="en-US" sz="1600" dirty="0"/>
          </a:p>
          <a:p>
            <a:r>
              <a:rPr lang="en-US" sz="2000" dirty="0">
                <a:solidFill>
                  <a:schemeClr val="tx1"/>
                </a:solidFill>
              </a:rPr>
              <a:t>Statistical method used to model the relationship between a dependent variable and one or more independent variables.</a:t>
            </a:r>
          </a:p>
          <a:p>
            <a:r>
              <a:rPr lang="en-US" sz="2000" dirty="0">
                <a:solidFill>
                  <a:schemeClr val="tx1"/>
                </a:solidFill>
              </a:rPr>
              <a:t>The goal is to find the best-fitting straight line (called the regression line) that predicts the dependent variable based on the independent variable(s).</a:t>
            </a:r>
          </a:p>
          <a:p>
            <a:r>
              <a:rPr lang="en-US" sz="2000" dirty="0">
                <a:solidFill>
                  <a:schemeClr val="tx1"/>
                </a:solidFill>
              </a:rPr>
              <a:t>In </a:t>
            </a:r>
            <a:r>
              <a:rPr lang="en-US" sz="2000" b="1" dirty="0">
                <a:solidFill>
                  <a:schemeClr val="tx1"/>
                </a:solidFill>
              </a:rPr>
              <a:t>simple linear regression</a:t>
            </a:r>
            <a:r>
              <a:rPr lang="en-US" sz="2000" dirty="0">
                <a:solidFill>
                  <a:schemeClr val="tx1"/>
                </a:solidFill>
              </a:rPr>
              <a:t>, there is only one independent variable, while in </a:t>
            </a:r>
            <a:r>
              <a:rPr lang="en-US" sz="2000" b="1" dirty="0">
                <a:solidFill>
                  <a:schemeClr val="tx1"/>
                </a:solidFill>
              </a:rPr>
              <a:t>multiple linear regression</a:t>
            </a:r>
            <a:r>
              <a:rPr lang="en-US" sz="2000" dirty="0">
                <a:solidFill>
                  <a:schemeClr val="tx1"/>
                </a:solidFill>
              </a:rPr>
              <a:t>, there are multiple independent variables. </a:t>
            </a:r>
          </a:p>
          <a:p>
            <a:r>
              <a:rPr lang="en-US" sz="2000" dirty="0">
                <a:solidFill>
                  <a:schemeClr val="tx1"/>
                </a:solidFill>
              </a:rPr>
              <a:t>Linear regression helps in understanding how changes in independent variables affect the dependent variable, making it useful for forecasting, trend analysis, and determining relationships between variables.</a:t>
            </a:r>
            <a:endParaRPr lang="en-US" sz="2000" i="1" dirty="0">
              <a:solidFill>
                <a:schemeClr val="tx1"/>
              </a:solidFill>
            </a:endParaRPr>
          </a:p>
        </p:txBody>
      </p:sp>
    </p:spTree>
    <p:extLst>
      <p:ext uri="{BB962C8B-B14F-4D97-AF65-F5344CB8AC3E}">
        <p14:creationId xmlns:p14="http://schemas.microsoft.com/office/powerpoint/2010/main" val="45980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846193"/>
          </a:xfrm>
        </p:spPr>
        <p:txBody>
          <a:bodyPr>
            <a:normAutofit fontScale="92500"/>
          </a:bodyPr>
          <a:lstStyle/>
          <a:p>
            <a:r>
              <a:rPr lang="en-US" sz="2000" dirty="0">
                <a:solidFill>
                  <a:schemeClr val="tx1"/>
                </a:solidFill>
              </a:rPr>
              <a:t>In </a:t>
            </a:r>
            <a:r>
              <a:rPr lang="en-US" sz="2000" dirty="0">
                <a:solidFill>
                  <a:srgbClr val="FF0000"/>
                </a:solidFill>
              </a:rPr>
              <a:t>Python</a:t>
            </a:r>
            <a:r>
              <a:rPr lang="en-US" sz="2000" dirty="0">
                <a:solidFill>
                  <a:schemeClr val="tx1"/>
                </a:solidFill>
              </a:rPr>
              <a:t>, you can use one of its function to perform </a:t>
            </a:r>
            <a:r>
              <a:rPr lang="en-US" sz="2000" dirty="0">
                <a:solidFill>
                  <a:schemeClr val="accent1"/>
                </a:solidFill>
              </a:rPr>
              <a:t>linear regression. </a:t>
            </a:r>
            <a:r>
              <a:rPr lang="en-US" sz="2000" dirty="0">
                <a:solidFill>
                  <a:schemeClr val="tx1"/>
                </a:solidFill>
              </a:rPr>
              <a:t>This can be done first by dividing the column into different variables, then call the </a:t>
            </a:r>
            <a:r>
              <a:rPr lang="en-US" sz="2000" i="1" dirty="0" err="1">
                <a:solidFill>
                  <a:schemeClr val="tx1"/>
                </a:solidFill>
              </a:rPr>
              <a:t>LinearRegression</a:t>
            </a:r>
            <a:r>
              <a:rPr lang="en-US" sz="2000" i="1" dirty="0">
                <a:solidFill>
                  <a:schemeClr val="tx1"/>
                </a:solidFill>
              </a:rPr>
              <a:t> </a:t>
            </a:r>
            <a:r>
              <a:rPr lang="en-US" sz="2000" dirty="0">
                <a:solidFill>
                  <a:schemeClr val="tx1"/>
                </a:solidFill>
              </a:rPr>
              <a:t>function into model variables and then we let </a:t>
            </a:r>
            <a:r>
              <a:rPr lang="en-US" sz="2000" dirty="0">
                <a:solidFill>
                  <a:srgbClr val="FF0000"/>
                </a:solidFill>
              </a:rPr>
              <a:t>Python</a:t>
            </a:r>
            <a:r>
              <a:rPr lang="en-US" sz="2000" dirty="0">
                <a:solidFill>
                  <a:schemeClr val="tx1"/>
                </a:solidFill>
              </a:rPr>
              <a:t> calculate the </a:t>
            </a:r>
            <a:r>
              <a:rPr lang="en-US" sz="2000" i="1" dirty="0">
                <a:solidFill>
                  <a:schemeClr val="tx1"/>
                </a:solidFill>
              </a:rPr>
              <a:t>coefficient </a:t>
            </a:r>
            <a:r>
              <a:rPr lang="en-US" sz="2000" dirty="0">
                <a:solidFill>
                  <a:schemeClr val="tx1"/>
                </a:solidFill>
              </a:rPr>
              <a:t>and </a:t>
            </a:r>
            <a:r>
              <a:rPr lang="en-US" sz="2000" i="1" dirty="0">
                <a:solidFill>
                  <a:schemeClr val="tx1"/>
                </a:solidFill>
              </a:rPr>
              <a:t>intercept </a:t>
            </a:r>
            <a:r>
              <a:rPr lang="en-US" sz="2000" dirty="0">
                <a:solidFill>
                  <a:schemeClr val="tx1"/>
                </a:solidFill>
              </a:rPr>
              <a:t>value with </a:t>
            </a:r>
            <a:r>
              <a:rPr lang="en-US" sz="2000" i="1" dirty="0" err="1">
                <a:solidFill>
                  <a:schemeClr val="tx1"/>
                </a:solidFill>
              </a:rPr>
              <a:t>model.fit</a:t>
            </a:r>
            <a:r>
              <a:rPr lang="en-US" sz="2000" i="1" dirty="0">
                <a:solidFill>
                  <a:schemeClr val="tx1"/>
                </a:solidFill>
              </a:rPr>
              <a:t>(</a:t>
            </a:r>
            <a:r>
              <a:rPr lang="en-US" sz="2000" i="1" dirty="0" err="1">
                <a:solidFill>
                  <a:schemeClr val="tx1"/>
                </a:solidFill>
              </a:rPr>
              <a:t>x,y</a:t>
            </a:r>
            <a:r>
              <a:rPr lang="en-US" sz="2000" i="1" dirty="0">
                <a:solidFill>
                  <a:schemeClr val="tx1"/>
                </a:solidFill>
              </a:rPr>
              <a:t>).</a:t>
            </a:r>
          </a:p>
          <a:p>
            <a:r>
              <a:rPr lang="en-US" sz="2000" dirty="0">
                <a:solidFill>
                  <a:schemeClr val="tx1"/>
                </a:solidFill>
              </a:rPr>
              <a:t>In this case we use the columns that has the highest correlation, which is </a:t>
            </a:r>
            <a:r>
              <a:rPr lang="en-US" sz="2000" i="1" dirty="0" err="1">
                <a:solidFill>
                  <a:schemeClr val="tx1"/>
                </a:solidFill>
              </a:rPr>
              <a:t>Price_euros</a:t>
            </a:r>
            <a:r>
              <a:rPr lang="en-US" sz="2000" i="1" dirty="0">
                <a:solidFill>
                  <a:schemeClr val="tx1"/>
                </a:solidFill>
              </a:rPr>
              <a:t> </a:t>
            </a:r>
            <a:r>
              <a:rPr lang="en-US" sz="2000" dirty="0">
                <a:solidFill>
                  <a:schemeClr val="tx1"/>
                </a:solidFill>
              </a:rPr>
              <a:t>as the target and </a:t>
            </a:r>
            <a:r>
              <a:rPr lang="en-US" sz="2000" i="1" dirty="0">
                <a:solidFill>
                  <a:schemeClr val="tx1"/>
                </a:solidFill>
              </a:rPr>
              <a:t>Ram </a:t>
            </a:r>
            <a:r>
              <a:rPr lang="en-US" sz="2000" dirty="0">
                <a:solidFill>
                  <a:schemeClr val="tx1"/>
                </a:solidFill>
              </a:rPr>
              <a:t>as the predictor.</a:t>
            </a:r>
          </a:p>
        </p:txBody>
      </p:sp>
      <p:pic>
        <p:nvPicPr>
          <p:cNvPr id="6" name="Picture 5">
            <a:extLst>
              <a:ext uri="{FF2B5EF4-FFF2-40B4-BE49-F238E27FC236}">
                <a16:creationId xmlns:a16="http://schemas.microsoft.com/office/drawing/2014/main" id="{57973B2B-06BB-4ECD-9AE6-F34A0EE24E48}"/>
              </a:ext>
            </a:extLst>
          </p:cNvPr>
          <p:cNvPicPr>
            <a:picLocks noChangeAspect="1"/>
          </p:cNvPicPr>
          <p:nvPr/>
        </p:nvPicPr>
        <p:blipFill>
          <a:blip r:embed="rId2"/>
          <a:stretch>
            <a:fillRect/>
          </a:stretch>
        </p:blipFill>
        <p:spPr>
          <a:xfrm>
            <a:off x="3810802" y="4031147"/>
            <a:ext cx="3994727" cy="2506720"/>
          </a:xfrm>
          <a:prstGeom prst="rect">
            <a:avLst/>
          </a:prstGeom>
        </p:spPr>
      </p:pic>
    </p:spTree>
    <p:extLst>
      <p:ext uri="{BB962C8B-B14F-4D97-AF65-F5344CB8AC3E}">
        <p14:creationId xmlns:p14="http://schemas.microsoft.com/office/powerpoint/2010/main" val="94172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1"/>
            <a:ext cx="3499178" cy="653498"/>
          </a:xfrm>
        </p:spPr>
        <p:txBody>
          <a:bodyPr>
            <a:normAutofit fontScale="77500" lnSpcReduction="20000"/>
          </a:bodyPr>
          <a:lstStyle/>
          <a:p>
            <a:r>
              <a:rPr lang="en-US" sz="2000" dirty="0">
                <a:solidFill>
                  <a:schemeClr val="tx1"/>
                </a:solidFill>
              </a:rPr>
              <a:t>The result from the calculations are as shown in the image</a:t>
            </a:r>
          </a:p>
        </p:txBody>
      </p:sp>
      <p:pic>
        <p:nvPicPr>
          <p:cNvPr id="5" name="Picture 4">
            <a:extLst>
              <a:ext uri="{FF2B5EF4-FFF2-40B4-BE49-F238E27FC236}">
                <a16:creationId xmlns:a16="http://schemas.microsoft.com/office/drawing/2014/main" id="{7ECE2768-D116-493E-A118-A255B37CC263}"/>
              </a:ext>
            </a:extLst>
          </p:cNvPr>
          <p:cNvPicPr>
            <a:picLocks noChangeAspect="1"/>
          </p:cNvPicPr>
          <p:nvPr/>
        </p:nvPicPr>
        <p:blipFill>
          <a:blip r:embed="rId2"/>
          <a:stretch>
            <a:fillRect/>
          </a:stretch>
        </p:blipFill>
        <p:spPr>
          <a:xfrm>
            <a:off x="1508546" y="2935290"/>
            <a:ext cx="2626133" cy="2055811"/>
          </a:xfrm>
          <a:prstGeom prst="rect">
            <a:avLst/>
          </a:prstGeom>
        </p:spPr>
      </p:pic>
      <p:sp>
        <p:nvSpPr>
          <p:cNvPr id="7" name="Content Placeholder 2">
            <a:extLst>
              <a:ext uri="{FF2B5EF4-FFF2-40B4-BE49-F238E27FC236}">
                <a16:creationId xmlns:a16="http://schemas.microsoft.com/office/drawing/2014/main" id="{B6B3818A-4A87-413B-BBFE-E427EE80D9DA}"/>
              </a:ext>
            </a:extLst>
          </p:cNvPr>
          <p:cNvSpPr txBox="1">
            <a:spLocks/>
          </p:cNvSpPr>
          <p:nvPr/>
        </p:nvSpPr>
        <p:spPr>
          <a:xfrm>
            <a:off x="7188700" y="2076451"/>
            <a:ext cx="3499178" cy="653498"/>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solidFill>
                  <a:schemeClr val="tx1"/>
                </a:solidFill>
              </a:rPr>
              <a:t>Now we can use the formula to calculate the linear regression</a:t>
            </a:r>
          </a:p>
        </p:txBody>
      </p:sp>
      <p:pic>
        <p:nvPicPr>
          <p:cNvPr id="9" name="Picture 8">
            <a:extLst>
              <a:ext uri="{FF2B5EF4-FFF2-40B4-BE49-F238E27FC236}">
                <a16:creationId xmlns:a16="http://schemas.microsoft.com/office/drawing/2014/main" id="{D58D518A-5DC2-4AB3-BA28-0C573DB5153D}"/>
              </a:ext>
            </a:extLst>
          </p:cNvPr>
          <p:cNvPicPr>
            <a:picLocks noChangeAspect="1"/>
          </p:cNvPicPr>
          <p:nvPr/>
        </p:nvPicPr>
        <p:blipFill>
          <a:blip r:embed="rId3"/>
          <a:stretch>
            <a:fillRect/>
          </a:stretch>
        </p:blipFill>
        <p:spPr>
          <a:xfrm>
            <a:off x="5019184" y="2843851"/>
            <a:ext cx="7030431" cy="2238687"/>
          </a:xfrm>
          <a:prstGeom prst="rect">
            <a:avLst/>
          </a:prstGeom>
        </p:spPr>
      </p:pic>
      <p:cxnSp>
        <p:nvCxnSpPr>
          <p:cNvPr id="11" name="Straight Arrow Connector 10">
            <a:extLst>
              <a:ext uri="{FF2B5EF4-FFF2-40B4-BE49-F238E27FC236}">
                <a16:creationId xmlns:a16="http://schemas.microsoft.com/office/drawing/2014/main" id="{876FA9E0-8BD9-409B-BA32-E0A24D990B3B}"/>
              </a:ext>
            </a:extLst>
          </p:cNvPr>
          <p:cNvCxnSpPr>
            <a:stCxn id="9" idx="2"/>
          </p:cNvCxnSpPr>
          <p:nvPr/>
        </p:nvCxnSpPr>
        <p:spPr>
          <a:xfrm flipH="1">
            <a:off x="8534399" y="5082538"/>
            <a:ext cx="1" cy="695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565A9C3-D804-4DE5-9740-7AAC064F4E9D}"/>
              </a:ext>
            </a:extLst>
          </p:cNvPr>
          <p:cNvPicPr>
            <a:picLocks noChangeAspect="1"/>
          </p:cNvPicPr>
          <p:nvPr/>
        </p:nvPicPr>
        <p:blipFill>
          <a:blip r:embed="rId4"/>
          <a:stretch>
            <a:fillRect/>
          </a:stretch>
        </p:blipFill>
        <p:spPr>
          <a:xfrm>
            <a:off x="7039377" y="5800616"/>
            <a:ext cx="2990043" cy="447784"/>
          </a:xfrm>
          <a:prstGeom prst="rect">
            <a:avLst/>
          </a:prstGeom>
        </p:spPr>
      </p:pic>
      <p:cxnSp>
        <p:nvCxnSpPr>
          <p:cNvPr id="14" name="Straight Arrow Connector 13">
            <a:extLst>
              <a:ext uri="{FF2B5EF4-FFF2-40B4-BE49-F238E27FC236}">
                <a16:creationId xmlns:a16="http://schemas.microsoft.com/office/drawing/2014/main" id="{7A6FDA91-4414-48BE-A983-ECFD3B700BD4}"/>
              </a:ext>
            </a:extLst>
          </p:cNvPr>
          <p:cNvCxnSpPr>
            <a:cxnSpLocks/>
            <a:stCxn id="5" idx="3"/>
          </p:cNvCxnSpPr>
          <p:nvPr/>
        </p:nvCxnSpPr>
        <p:spPr>
          <a:xfrm flipV="1">
            <a:off x="4134679" y="3963194"/>
            <a:ext cx="88450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05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50"/>
            <a:ext cx="11039665" cy="1257301"/>
          </a:xfrm>
        </p:spPr>
        <p:txBody>
          <a:bodyPr>
            <a:normAutofit/>
          </a:bodyPr>
          <a:lstStyle/>
          <a:p>
            <a:r>
              <a:rPr lang="en-US" sz="2000" dirty="0">
                <a:solidFill>
                  <a:srgbClr val="FF0000"/>
                </a:solidFill>
              </a:rPr>
              <a:t>Python </a:t>
            </a:r>
            <a:r>
              <a:rPr lang="en-US" sz="2000" dirty="0">
                <a:solidFill>
                  <a:schemeClr val="tx1"/>
                </a:solidFill>
              </a:rPr>
              <a:t>also can automatically call the function into new column with </a:t>
            </a:r>
          </a:p>
          <a:p>
            <a:r>
              <a:rPr lang="en-US" sz="2000" dirty="0">
                <a:solidFill>
                  <a:schemeClr val="tx1"/>
                </a:solidFill>
              </a:rPr>
              <a:t>We can also visualize the relationship and the regression line like shown in the image</a:t>
            </a:r>
          </a:p>
        </p:txBody>
      </p:sp>
      <p:pic>
        <p:nvPicPr>
          <p:cNvPr id="5" name="Picture 4">
            <a:extLst>
              <a:ext uri="{FF2B5EF4-FFF2-40B4-BE49-F238E27FC236}">
                <a16:creationId xmlns:a16="http://schemas.microsoft.com/office/drawing/2014/main" id="{1B36A501-0832-45CB-9C19-20599EBF431F}"/>
              </a:ext>
            </a:extLst>
          </p:cNvPr>
          <p:cNvPicPr>
            <a:picLocks noChangeAspect="1"/>
          </p:cNvPicPr>
          <p:nvPr/>
        </p:nvPicPr>
        <p:blipFill>
          <a:blip r:embed="rId2"/>
          <a:stretch>
            <a:fillRect/>
          </a:stretch>
        </p:blipFill>
        <p:spPr>
          <a:xfrm>
            <a:off x="9103860" y="2169215"/>
            <a:ext cx="2743583" cy="352474"/>
          </a:xfrm>
          <a:prstGeom prst="rect">
            <a:avLst/>
          </a:prstGeom>
        </p:spPr>
      </p:pic>
      <p:pic>
        <p:nvPicPr>
          <p:cNvPr id="8" name="Picture 7">
            <a:extLst>
              <a:ext uri="{FF2B5EF4-FFF2-40B4-BE49-F238E27FC236}">
                <a16:creationId xmlns:a16="http://schemas.microsoft.com/office/drawing/2014/main" id="{252323CF-F2E1-4605-AAFE-676802A73222}"/>
              </a:ext>
            </a:extLst>
          </p:cNvPr>
          <p:cNvPicPr>
            <a:picLocks noChangeAspect="1"/>
          </p:cNvPicPr>
          <p:nvPr/>
        </p:nvPicPr>
        <p:blipFill>
          <a:blip r:embed="rId3"/>
          <a:stretch>
            <a:fillRect/>
          </a:stretch>
        </p:blipFill>
        <p:spPr>
          <a:xfrm>
            <a:off x="1302098" y="3101589"/>
            <a:ext cx="4896533" cy="3543795"/>
          </a:xfrm>
          <a:prstGeom prst="rect">
            <a:avLst/>
          </a:prstGeom>
        </p:spPr>
      </p:pic>
    </p:spTree>
    <p:extLst>
      <p:ext uri="{BB962C8B-B14F-4D97-AF65-F5344CB8AC3E}">
        <p14:creationId xmlns:p14="http://schemas.microsoft.com/office/powerpoint/2010/main" val="9217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846193"/>
          </a:xfrm>
        </p:spPr>
        <p:txBody>
          <a:bodyPr>
            <a:normAutofit/>
          </a:bodyPr>
          <a:lstStyle/>
          <a:p>
            <a:r>
              <a:rPr lang="en-US" sz="2000" dirty="0">
                <a:solidFill>
                  <a:schemeClr val="tx1"/>
                </a:solidFill>
              </a:rPr>
              <a:t>Now to tell if the model is good or not, we need to calculate the </a:t>
            </a:r>
            <a:r>
              <a:rPr lang="en-US" sz="2000" i="1" dirty="0">
                <a:solidFill>
                  <a:schemeClr val="tx1"/>
                </a:solidFill>
              </a:rPr>
              <a:t>Root Mean Squared Error. </a:t>
            </a:r>
            <a:r>
              <a:rPr lang="en-US" sz="2000" dirty="0">
                <a:solidFill>
                  <a:schemeClr val="tx1"/>
                </a:solidFill>
              </a:rPr>
              <a:t>It measures the average magnitude of the error between the predicted values and the actual values.</a:t>
            </a:r>
          </a:p>
          <a:p>
            <a:r>
              <a:rPr lang="en-US" sz="2000" dirty="0">
                <a:solidFill>
                  <a:srgbClr val="FF0000"/>
                </a:solidFill>
              </a:rPr>
              <a:t>Python</a:t>
            </a:r>
            <a:r>
              <a:rPr lang="en-US" sz="2000" dirty="0">
                <a:solidFill>
                  <a:schemeClr val="tx1"/>
                </a:solidFill>
              </a:rPr>
              <a:t> able to do that as well like shown in the image </a:t>
            </a:r>
          </a:p>
        </p:txBody>
      </p:sp>
      <p:pic>
        <p:nvPicPr>
          <p:cNvPr id="5" name="Picture 4">
            <a:extLst>
              <a:ext uri="{FF2B5EF4-FFF2-40B4-BE49-F238E27FC236}">
                <a16:creationId xmlns:a16="http://schemas.microsoft.com/office/drawing/2014/main" id="{474A9412-79BE-4097-8E66-AE3684FBA396}"/>
              </a:ext>
            </a:extLst>
          </p:cNvPr>
          <p:cNvPicPr>
            <a:picLocks noChangeAspect="1"/>
          </p:cNvPicPr>
          <p:nvPr/>
        </p:nvPicPr>
        <p:blipFill>
          <a:blip r:embed="rId2"/>
          <a:stretch>
            <a:fillRect/>
          </a:stretch>
        </p:blipFill>
        <p:spPr>
          <a:xfrm>
            <a:off x="7511695" y="3167025"/>
            <a:ext cx="4478748" cy="755617"/>
          </a:xfrm>
          <a:prstGeom prst="rect">
            <a:avLst/>
          </a:prstGeom>
        </p:spPr>
      </p:pic>
      <p:sp>
        <p:nvSpPr>
          <p:cNvPr id="7" name="Content Placeholder 2">
            <a:extLst>
              <a:ext uri="{FF2B5EF4-FFF2-40B4-BE49-F238E27FC236}">
                <a16:creationId xmlns:a16="http://schemas.microsoft.com/office/drawing/2014/main" id="{7B230F7E-374C-4E63-9FD3-0B1BE90C4CAC}"/>
              </a:ext>
            </a:extLst>
          </p:cNvPr>
          <p:cNvSpPr txBox="1">
            <a:spLocks/>
          </p:cNvSpPr>
          <p:nvPr/>
        </p:nvSpPr>
        <p:spPr>
          <a:xfrm>
            <a:off x="1134061" y="4132193"/>
            <a:ext cx="7917174" cy="21162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solidFill>
                  <a:schemeClr val="tx1"/>
                </a:solidFill>
              </a:rPr>
              <a:t>As shown in the image, the </a:t>
            </a:r>
            <a:r>
              <a:rPr lang="en-US" sz="2000" i="1" dirty="0" err="1">
                <a:solidFill>
                  <a:schemeClr val="tx1"/>
                </a:solidFill>
              </a:rPr>
              <a:t>rmse</a:t>
            </a:r>
            <a:r>
              <a:rPr lang="en-US" sz="2000" i="1" dirty="0">
                <a:solidFill>
                  <a:schemeClr val="tx1"/>
                </a:solidFill>
              </a:rPr>
              <a:t> is 470.9251652164996</a:t>
            </a:r>
          </a:p>
          <a:p>
            <a:r>
              <a:rPr lang="en-US" sz="2000" dirty="0">
                <a:solidFill>
                  <a:schemeClr val="tx1"/>
                </a:solidFill>
              </a:rPr>
              <a:t>For data ranging between 500-6000 euros, an RMSE of 400 is too large to ignore.</a:t>
            </a:r>
          </a:p>
        </p:txBody>
      </p:sp>
    </p:spTree>
    <p:extLst>
      <p:ext uri="{BB962C8B-B14F-4D97-AF65-F5344CB8AC3E}">
        <p14:creationId xmlns:p14="http://schemas.microsoft.com/office/powerpoint/2010/main" val="3418336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846193"/>
          </a:xfrm>
        </p:spPr>
        <p:txBody>
          <a:bodyPr>
            <a:normAutofit/>
          </a:bodyPr>
          <a:lstStyle/>
          <a:p>
            <a:r>
              <a:rPr lang="en-US" sz="2000" dirty="0">
                <a:solidFill>
                  <a:schemeClr val="tx1"/>
                </a:solidFill>
              </a:rPr>
              <a:t>Since the </a:t>
            </a:r>
            <a:r>
              <a:rPr lang="en-US" sz="2000" i="1" dirty="0" err="1">
                <a:solidFill>
                  <a:schemeClr val="tx1"/>
                </a:solidFill>
              </a:rPr>
              <a:t>rmse</a:t>
            </a:r>
            <a:r>
              <a:rPr lang="en-US" sz="2000" i="1" dirty="0">
                <a:solidFill>
                  <a:schemeClr val="tx1"/>
                </a:solidFill>
              </a:rPr>
              <a:t> </a:t>
            </a:r>
            <a:r>
              <a:rPr lang="en-US" sz="2000" dirty="0">
                <a:solidFill>
                  <a:schemeClr val="tx1"/>
                </a:solidFill>
              </a:rPr>
              <a:t>is too large, I’d like to use more columns as the predictor in order to decrease the </a:t>
            </a:r>
            <a:r>
              <a:rPr lang="en-US" sz="2000" i="1" dirty="0" err="1">
                <a:solidFill>
                  <a:schemeClr val="tx1"/>
                </a:solidFill>
              </a:rPr>
              <a:t>rmse</a:t>
            </a:r>
            <a:endParaRPr lang="en-US" sz="2000" i="1" dirty="0">
              <a:solidFill>
                <a:schemeClr val="tx1"/>
              </a:solidFill>
            </a:endParaRPr>
          </a:p>
          <a:p>
            <a:endParaRPr lang="en-US" sz="2000" dirty="0">
              <a:solidFill>
                <a:schemeClr val="tx1"/>
              </a:solidFill>
            </a:endParaRPr>
          </a:p>
        </p:txBody>
      </p:sp>
      <p:sp>
        <p:nvSpPr>
          <p:cNvPr id="7" name="Content Placeholder 2">
            <a:extLst>
              <a:ext uri="{FF2B5EF4-FFF2-40B4-BE49-F238E27FC236}">
                <a16:creationId xmlns:a16="http://schemas.microsoft.com/office/drawing/2014/main" id="{7B230F7E-374C-4E63-9FD3-0B1BE90C4CAC}"/>
              </a:ext>
            </a:extLst>
          </p:cNvPr>
          <p:cNvSpPr txBox="1">
            <a:spLocks/>
          </p:cNvSpPr>
          <p:nvPr/>
        </p:nvSpPr>
        <p:spPr>
          <a:xfrm>
            <a:off x="1134061" y="4132193"/>
            <a:ext cx="7917174" cy="21162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solidFill>
                  <a:schemeClr val="tx1"/>
                </a:solidFill>
              </a:rPr>
              <a:t>As shown in the image, the next columns used as predictors are </a:t>
            </a:r>
            <a:r>
              <a:rPr lang="en-US" sz="2000" i="1" dirty="0" err="1">
                <a:solidFill>
                  <a:schemeClr val="tx1"/>
                </a:solidFill>
              </a:rPr>
              <a:t>ScreenH</a:t>
            </a:r>
            <a:r>
              <a:rPr lang="en-US" sz="2000" dirty="0">
                <a:solidFill>
                  <a:schemeClr val="tx1"/>
                </a:solidFill>
              </a:rPr>
              <a:t> and </a:t>
            </a:r>
            <a:r>
              <a:rPr lang="en-US" sz="2000" i="1" dirty="0" err="1">
                <a:solidFill>
                  <a:schemeClr val="tx1"/>
                </a:solidFill>
              </a:rPr>
              <a:t>CPU_freq</a:t>
            </a:r>
            <a:r>
              <a:rPr lang="en-US" sz="2000" dirty="0">
                <a:solidFill>
                  <a:schemeClr val="tx1"/>
                </a:solidFill>
              </a:rPr>
              <a:t>, as they have the highest correlation with the target variable after </a:t>
            </a:r>
            <a:r>
              <a:rPr lang="en-US" sz="2000" i="1" dirty="0">
                <a:solidFill>
                  <a:schemeClr val="tx1"/>
                </a:solidFill>
              </a:rPr>
              <a:t>Ram</a:t>
            </a:r>
            <a:r>
              <a:rPr lang="en-US" sz="2000" dirty="0">
                <a:solidFill>
                  <a:schemeClr val="tx1"/>
                </a:solidFill>
              </a:rPr>
              <a:t>.</a:t>
            </a:r>
            <a:endParaRPr lang="en-US" sz="2000" i="1" dirty="0">
              <a:solidFill>
                <a:schemeClr val="tx1"/>
              </a:solidFill>
            </a:endParaRPr>
          </a:p>
        </p:txBody>
      </p:sp>
      <p:pic>
        <p:nvPicPr>
          <p:cNvPr id="6" name="Picture 5">
            <a:extLst>
              <a:ext uri="{FF2B5EF4-FFF2-40B4-BE49-F238E27FC236}">
                <a16:creationId xmlns:a16="http://schemas.microsoft.com/office/drawing/2014/main" id="{59F2DCAE-C702-4CBE-9A53-C23629AFC653}"/>
              </a:ext>
            </a:extLst>
          </p:cNvPr>
          <p:cNvPicPr>
            <a:picLocks noChangeAspect="1"/>
          </p:cNvPicPr>
          <p:nvPr/>
        </p:nvPicPr>
        <p:blipFill>
          <a:blip r:embed="rId2"/>
          <a:stretch>
            <a:fillRect/>
          </a:stretch>
        </p:blipFill>
        <p:spPr>
          <a:xfrm>
            <a:off x="1327460" y="2943157"/>
            <a:ext cx="5666664" cy="793956"/>
          </a:xfrm>
          <a:prstGeom prst="rect">
            <a:avLst/>
          </a:prstGeom>
        </p:spPr>
      </p:pic>
    </p:spTree>
    <p:extLst>
      <p:ext uri="{BB962C8B-B14F-4D97-AF65-F5344CB8AC3E}">
        <p14:creationId xmlns:p14="http://schemas.microsoft.com/office/powerpoint/2010/main" val="1733188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846193"/>
          </a:xfrm>
        </p:spPr>
        <p:txBody>
          <a:bodyPr>
            <a:normAutofit/>
          </a:bodyPr>
          <a:lstStyle/>
          <a:p>
            <a:r>
              <a:rPr lang="en-US" sz="2000" dirty="0">
                <a:solidFill>
                  <a:schemeClr val="tx1"/>
                </a:solidFill>
              </a:rPr>
              <a:t>As shown in the image, the </a:t>
            </a:r>
            <a:r>
              <a:rPr lang="en-US" sz="2000" i="1" dirty="0" err="1">
                <a:solidFill>
                  <a:schemeClr val="tx1"/>
                </a:solidFill>
              </a:rPr>
              <a:t>rmse</a:t>
            </a:r>
            <a:r>
              <a:rPr lang="en-US" sz="2000" i="1" dirty="0">
                <a:solidFill>
                  <a:schemeClr val="tx1"/>
                </a:solidFill>
              </a:rPr>
              <a:t> </a:t>
            </a:r>
            <a:r>
              <a:rPr lang="en-US" sz="2000" dirty="0">
                <a:solidFill>
                  <a:schemeClr val="tx1"/>
                </a:solidFill>
              </a:rPr>
              <a:t>is still too large, even though it is decreased.</a:t>
            </a:r>
            <a:endParaRPr lang="en-US" sz="2000" i="1" dirty="0">
              <a:solidFill>
                <a:schemeClr val="tx1"/>
              </a:solidFill>
            </a:endParaRPr>
          </a:p>
          <a:p>
            <a:endParaRPr lang="en-US" sz="2000" dirty="0">
              <a:solidFill>
                <a:schemeClr val="tx1"/>
              </a:solidFill>
            </a:endParaRPr>
          </a:p>
        </p:txBody>
      </p:sp>
      <p:sp>
        <p:nvSpPr>
          <p:cNvPr id="7" name="Content Placeholder 2">
            <a:extLst>
              <a:ext uri="{FF2B5EF4-FFF2-40B4-BE49-F238E27FC236}">
                <a16:creationId xmlns:a16="http://schemas.microsoft.com/office/drawing/2014/main" id="{7B230F7E-374C-4E63-9FD3-0B1BE90C4CAC}"/>
              </a:ext>
            </a:extLst>
          </p:cNvPr>
          <p:cNvSpPr txBox="1">
            <a:spLocks/>
          </p:cNvSpPr>
          <p:nvPr/>
        </p:nvSpPr>
        <p:spPr>
          <a:xfrm>
            <a:off x="1134061" y="4132193"/>
            <a:ext cx="7917174" cy="21162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solidFill>
                  <a:schemeClr val="tx1"/>
                </a:solidFill>
              </a:rPr>
              <a:t>So we can conclude that linear regression is not suitable for use with this data.</a:t>
            </a:r>
          </a:p>
        </p:txBody>
      </p:sp>
      <p:pic>
        <p:nvPicPr>
          <p:cNvPr id="5" name="Picture 4">
            <a:extLst>
              <a:ext uri="{FF2B5EF4-FFF2-40B4-BE49-F238E27FC236}">
                <a16:creationId xmlns:a16="http://schemas.microsoft.com/office/drawing/2014/main" id="{01034AFF-6EEB-44C3-882A-DE8FE961CD4F}"/>
              </a:ext>
            </a:extLst>
          </p:cNvPr>
          <p:cNvPicPr>
            <a:picLocks noChangeAspect="1"/>
          </p:cNvPicPr>
          <p:nvPr/>
        </p:nvPicPr>
        <p:blipFill>
          <a:blip r:embed="rId2"/>
          <a:stretch>
            <a:fillRect/>
          </a:stretch>
        </p:blipFill>
        <p:spPr>
          <a:xfrm>
            <a:off x="1378627" y="2709984"/>
            <a:ext cx="4284102" cy="828346"/>
          </a:xfrm>
          <a:prstGeom prst="rect">
            <a:avLst/>
          </a:prstGeom>
        </p:spPr>
      </p:pic>
    </p:spTree>
    <p:extLst>
      <p:ext uri="{BB962C8B-B14F-4D97-AF65-F5344CB8AC3E}">
        <p14:creationId xmlns:p14="http://schemas.microsoft.com/office/powerpoint/2010/main" val="404274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10787874" cy="1257301"/>
          </a:xfrm>
        </p:spPr>
        <p:txBody>
          <a:bodyPr>
            <a:normAutofit/>
          </a:bodyPr>
          <a:lstStyle/>
          <a:p>
            <a:r>
              <a:rPr lang="en-US" sz="2000" dirty="0">
                <a:solidFill>
                  <a:schemeClr val="tx1"/>
                </a:solidFill>
              </a:rPr>
              <a:t>Now, what does a good linear regression model look like? For this explanation, I will use a different dataset called </a:t>
            </a:r>
            <a:r>
              <a:rPr lang="en-US" sz="2000" i="1" dirty="0" err="1">
                <a:solidFill>
                  <a:schemeClr val="tx1"/>
                </a:solidFill>
              </a:rPr>
              <a:t>StudentPerformanceFactors</a:t>
            </a:r>
            <a:r>
              <a:rPr lang="en-US" sz="2000" dirty="0">
                <a:solidFill>
                  <a:schemeClr val="tx1"/>
                </a:solidFill>
              </a:rPr>
              <a:t>. In short, this dataset focuses on students' final scores and includes multiple elements that may influence their performance.</a:t>
            </a:r>
          </a:p>
        </p:txBody>
      </p:sp>
      <p:sp>
        <p:nvSpPr>
          <p:cNvPr id="7" name="Content Placeholder 2">
            <a:extLst>
              <a:ext uri="{FF2B5EF4-FFF2-40B4-BE49-F238E27FC236}">
                <a16:creationId xmlns:a16="http://schemas.microsoft.com/office/drawing/2014/main" id="{7B230F7E-374C-4E63-9FD3-0B1BE90C4CAC}"/>
              </a:ext>
            </a:extLst>
          </p:cNvPr>
          <p:cNvSpPr txBox="1">
            <a:spLocks/>
          </p:cNvSpPr>
          <p:nvPr/>
        </p:nvSpPr>
        <p:spPr>
          <a:xfrm>
            <a:off x="1094304" y="3524250"/>
            <a:ext cx="4723400" cy="2889802"/>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solidFill>
                  <a:schemeClr val="tx1"/>
                </a:solidFill>
              </a:rPr>
              <a:t>I used </a:t>
            </a:r>
            <a:r>
              <a:rPr lang="en-US" sz="2000" i="1" dirty="0" err="1">
                <a:solidFill>
                  <a:schemeClr val="tx1"/>
                </a:solidFill>
              </a:rPr>
              <a:t>exam_Score</a:t>
            </a:r>
            <a:r>
              <a:rPr lang="en-US" sz="2000" i="1" dirty="0">
                <a:solidFill>
                  <a:schemeClr val="tx1"/>
                </a:solidFill>
              </a:rPr>
              <a:t> </a:t>
            </a:r>
            <a:r>
              <a:rPr lang="en-US" sz="2000" dirty="0">
                <a:solidFill>
                  <a:schemeClr val="tx1"/>
                </a:solidFill>
              </a:rPr>
              <a:t>as target and </a:t>
            </a:r>
            <a:r>
              <a:rPr lang="en-US" sz="2000" i="1" dirty="0">
                <a:solidFill>
                  <a:schemeClr val="tx1"/>
                </a:solidFill>
              </a:rPr>
              <a:t>Attendance </a:t>
            </a:r>
            <a:r>
              <a:rPr lang="en-US" sz="2000" dirty="0">
                <a:solidFill>
                  <a:schemeClr val="tx1"/>
                </a:solidFill>
              </a:rPr>
              <a:t>as predictor because these two columns have the highest value with </a:t>
            </a:r>
            <a:r>
              <a:rPr lang="en-US" sz="2000" b="1" dirty="0">
                <a:solidFill>
                  <a:schemeClr val="tx1"/>
                </a:solidFill>
              </a:rPr>
              <a:t>0.67</a:t>
            </a:r>
          </a:p>
          <a:p>
            <a:r>
              <a:rPr lang="en-US" sz="2000" dirty="0">
                <a:solidFill>
                  <a:schemeClr val="tx1"/>
                </a:solidFill>
              </a:rPr>
              <a:t>As you can see, the </a:t>
            </a:r>
            <a:r>
              <a:rPr lang="en-US" sz="2000" i="1" dirty="0" err="1">
                <a:solidFill>
                  <a:schemeClr val="tx1"/>
                </a:solidFill>
              </a:rPr>
              <a:t>rmse</a:t>
            </a:r>
            <a:r>
              <a:rPr lang="en-US" sz="2000" i="1" dirty="0">
                <a:solidFill>
                  <a:schemeClr val="tx1"/>
                </a:solidFill>
              </a:rPr>
              <a:t> </a:t>
            </a:r>
            <a:r>
              <a:rPr lang="en-US" sz="2000" dirty="0">
                <a:solidFill>
                  <a:schemeClr val="tx1"/>
                </a:solidFill>
              </a:rPr>
              <a:t>between the real value and expected value only </a:t>
            </a:r>
            <a:r>
              <a:rPr lang="en-US" sz="2000" b="1" dirty="0">
                <a:solidFill>
                  <a:schemeClr val="tx1"/>
                </a:solidFill>
              </a:rPr>
              <a:t>3.17.</a:t>
            </a:r>
          </a:p>
          <a:p>
            <a:r>
              <a:rPr lang="en-US" sz="2000" dirty="0">
                <a:solidFill>
                  <a:schemeClr val="tx1"/>
                </a:solidFill>
              </a:rPr>
              <a:t>On the data ranging 50-100, I think this model is accepted with this dataset.</a:t>
            </a:r>
          </a:p>
        </p:txBody>
      </p:sp>
      <p:pic>
        <p:nvPicPr>
          <p:cNvPr id="6" name="Picture 5">
            <a:extLst>
              <a:ext uri="{FF2B5EF4-FFF2-40B4-BE49-F238E27FC236}">
                <a16:creationId xmlns:a16="http://schemas.microsoft.com/office/drawing/2014/main" id="{E8FC2E4A-F849-41CA-BBBC-376BCBDD290F}"/>
              </a:ext>
            </a:extLst>
          </p:cNvPr>
          <p:cNvPicPr>
            <a:picLocks noChangeAspect="1"/>
          </p:cNvPicPr>
          <p:nvPr/>
        </p:nvPicPr>
        <p:blipFill>
          <a:blip r:embed="rId2"/>
          <a:stretch>
            <a:fillRect/>
          </a:stretch>
        </p:blipFill>
        <p:spPr>
          <a:xfrm>
            <a:off x="6090676" y="3641449"/>
            <a:ext cx="5657697" cy="784777"/>
          </a:xfrm>
          <a:prstGeom prst="rect">
            <a:avLst/>
          </a:prstGeom>
        </p:spPr>
      </p:pic>
      <p:pic>
        <p:nvPicPr>
          <p:cNvPr id="9" name="Picture 8">
            <a:extLst>
              <a:ext uri="{FF2B5EF4-FFF2-40B4-BE49-F238E27FC236}">
                <a16:creationId xmlns:a16="http://schemas.microsoft.com/office/drawing/2014/main" id="{AC27D4EB-4C64-4ADD-8069-DC6E2520302C}"/>
              </a:ext>
            </a:extLst>
          </p:cNvPr>
          <p:cNvPicPr>
            <a:picLocks noChangeAspect="1"/>
          </p:cNvPicPr>
          <p:nvPr/>
        </p:nvPicPr>
        <p:blipFill>
          <a:blip r:embed="rId3"/>
          <a:stretch>
            <a:fillRect/>
          </a:stretch>
        </p:blipFill>
        <p:spPr>
          <a:xfrm>
            <a:off x="6090676" y="5231295"/>
            <a:ext cx="5667824" cy="784776"/>
          </a:xfrm>
          <a:prstGeom prst="rect">
            <a:avLst/>
          </a:prstGeom>
        </p:spPr>
      </p:pic>
      <p:cxnSp>
        <p:nvCxnSpPr>
          <p:cNvPr id="11" name="Straight Arrow Connector 10">
            <a:extLst>
              <a:ext uri="{FF2B5EF4-FFF2-40B4-BE49-F238E27FC236}">
                <a16:creationId xmlns:a16="http://schemas.microsoft.com/office/drawing/2014/main" id="{4DF83771-3CCD-4F1F-BC5A-AD3657725137}"/>
              </a:ext>
            </a:extLst>
          </p:cNvPr>
          <p:cNvCxnSpPr>
            <a:stCxn id="6" idx="2"/>
          </p:cNvCxnSpPr>
          <p:nvPr/>
        </p:nvCxnSpPr>
        <p:spPr>
          <a:xfrm flipH="1">
            <a:off x="8919524" y="4426226"/>
            <a:ext cx="1" cy="80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14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a:bodyPr>
          <a:lstStyle/>
          <a:p>
            <a:r>
              <a:rPr lang="en-US" dirty="0"/>
              <a:t>CONCLUSION : LINEAR REGRESSION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1947468" y="2102953"/>
            <a:ext cx="8508498" cy="3979793"/>
          </a:xfrm>
        </p:spPr>
        <p:txBody>
          <a:bodyPr>
            <a:normAutofit/>
          </a:bodyPr>
          <a:lstStyle/>
          <a:p>
            <a:r>
              <a:rPr lang="en-US" sz="2000" dirty="0">
                <a:solidFill>
                  <a:schemeClr val="tx1"/>
                </a:solidFill>
              </a:rPr>
              <a:t>Based on the test results, the </a:t>
            </a:r>
            <a:r>
              <a:rPr lang="en-US" sz="2000" i="1" dirty="0" err="1">
                <a:solidFill>
                  <a:schemeClr val="tx1"/>
                </a:solidFill>
              </a:rPr>
              <a:t>laptop_price</a:t>
            </a:r>
            <a:r>
              <a:rPr lang="en-US" sz="2000" i="1" dirty="0">
                <a:solidFill>
                  <a:schemeClr val="tx1"/>
                </a:solidFill>
              </a:rPr>
              <a:t> </a:t>
            </a:r>
            <a:r>
              <a:rPr lang="en-US" sz="2000" dirty="0">
                <a:solidFill>
                  <a:schemeClr val="tx1"/>
                </a:solidFill>
              </a:rPr>
              <a:t>dataset is not suitable for linear regression if the goal is to make predictions. This could be due to factors such as the presence of too many outliers, multicollinearity, and other issues. This dataset could maybe use other regression model such as </a:t>
            </a:r>
            <a:r>
              <a:rPr lang="en-US" sz="2000" i="1" dirty="0">
                <a:solidFill>
                  <a:schemeClr val="tx1"/>
                </a:solidFill>
              </a:rPr>
              <a:t>Lasso, Ridge, or Random Forest Regression.</a:t>
            </a:r>
          </a:p>
          <a:p>
            <a:r>
              <a:rPr lang="en-US" sz="2000" dirty="0">
                <a:solidFill>
                  <a:schemeClr val="tx1"/>
                </a:solidFill>
              </a:rPr>
              <a:t>The other dataset (</a:t>
            </a:r>
            <a:r>
              <a:rPr lang="en-US" sz="2000" i="1" dirty="0" err="1">
                <a:solidFill>
                  <a:schemeClr val="tx1"/>
                </a:solidFill>
              </a:rPr>
              <a:t>StudentsPerformanceFactors</a:t>
            </a:r>
            <a:r>
              <a:rPr lang="en-US" sz="2000" i="1" dirty="0">
                <a:solidFill>
                  <a:schemeClr val="tx1"/>
                </a:solidFill>
              </a:rPr>
              <a:t>)</a:t>
            </a:r>
            <a:r>
              <a:rPr lang="en-US" sz="2000" dirty="0">
                <a:solidFill>
                  <a:schemeClr val="tx1"/>
                </a:solidFill>
              </a:rPr>
              <a:t> have better result, maybe because the dataset is suitable to use with linear regression because it doesn’t have the problem that mentioned above.</a:t>
            </a:r>
          </a:p>
          <a:p>
            <a:endParaRPr lang="en-US" sz="2000" i="1" dirty="0">
              <a:solidFill>
                <a:schemeClr val="tx1"/>
              </a:solidFill>
            </a:endParaRPr>
          </a:p>
        </p:txBody>
      </p:sp>
    </p:spTree>
    <p:extLst>
      <p:ext uri="{BB962C8B-B14F-4D97-AF65-F5344CB8AC3E}">
        <p14:creationId xmlns:p14="http://schemas.microsoft.com/office/powerpoint/2010/main" val="165550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C966-775B-41A0-BC2C-D54924766E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917A3AD-AA2E-492F-AF96-20CDE2BFA572}"/>
              </a:ext>
            </a:extLst>
          </p:cNvPr>
          <p:cNvSpPr>
            <a:spLocks noGrp="1"/>
          </p:cNvSpPr>
          <p:nvPr>
            <p:ph idx="1"/>
          </p:nvPr>
        </p:nvSpPr>
        <p:spPr/>
        <p:txBody>
          <a:bodyPr/>
          <a:lstStyle/>
          <a:p>
            <a:pPr marL="36900" indent="0">
              <a:buNone/>
            </a:pPr>
            <a:r>
              <a:rPr lang="en-US" dirty="0"/>
              <a:t>Hello! My name is </a:t>
            </a:r>
            <a:r>
              <a:rPr lang="en-US" dirty="0" err="1"/>
              <a:t>Irdam</a:t>
            </a:r>
            <a:r>
              <a:rPr lang="en-US" dirty="0"/>
              <a:t> Elba </a:t>
            </a:r>
            <a:r>
              <a:rPr lang="en-US" dirty="0" err="1"/>
              <a:t>Septian</a:t>
            </a:r>
            <a:r>
              <a:rPr lang="en-US" dirty="0"/>
              <a:t> and I am a student in Business Intelligence batch 12 at dibimbing.id. In this slides I’m about to share my mini project with you. I’ll be using tools such as </a:t>
            </a:r>
            <a:r>
              <a:rPr lang="en-US" dirty="0">
                <a:solidFill>
                  <a:srgbClr val="FF0000"/>
                </a:solidFill>
              </a:rPr>
              <a:t>Google </a:t>
            </a:r>
            <a:r>
              <a:rPr lang="en-US" dirty="0" err="1">
                <a:solidFill>
                  <a:srgbClr val="FF0000"/>
                </a:solidFill>
              </a:rPr>
              <a:t>Colab</a:t>
            </a:r>
            <a:r>
              <a:rPr lang="en-US" dirty="0">
                <a:solidFill>
                  <a:srgbClr val="FF0000"/>
                </a:solidFill>
              </a:rPr>
              <a:t> </a:t>
            </a:r>
            <a:r>
              <a:rPr lang="en-US" dirty="0">
                <a:solidFill>
                  <a:schemeClr val="tx1"/>
                </a:solidFill>
              </a:rPr>
              <a:t>to</a:t>
            </a:r>
            <a:r>
              <a:rPr lang="en-US" dirty="0"/>
              <a:t> do statistical analysis in </a:t>
            </a:r>
            <a:r>
              <a:rPr lang="en-US" dirty="0">
                <a:solidFill>
                  <a:srgbClr val="FF0000"/>
                </a:solidFill>
              </a:rPr>
              <a:t>Python</a:t>
            </a:r>
          </a:p>
        </p:txBody>
      </p:sp>
    </p:spTree>
    <p:extLst>
      <p:ext uri="{BB962C8B-B14F-4D97-AF65-F5344CB8AC3E}">
        <p14:creationId xmlns:p14="http://schemas.microsoft.com/office/powerpoint/2010/main" val="1008581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1DF6-7EBA-4004-A750-02552B89E767}"/>
              </a:ext>
            </a:extLst>
          </p:cNvPr>
          <p:cNvSpPr>
            <a:spLocks noGrp="1"/>
          </p:cNvSpPr>
          <p:nvPr>
            <p:ph type="title"/>
          </p:nvPr>
        </p:nvSpPr>
        <p:spPr/>
        <p:txBody>
          <a:bodyPr>
            <a:normAutofit/>
          </a:bodyPr>
          <a:lstStyle/>
          <a:p>
            <a:r>
              <a:rPr lang="en-US" sz="6000" dirty="0"/>
              <a:t>THANK YOU</a:t>
            </a:r>
          </a:p>
        </p:txBody>
      </p:sp>
    </p:spTree>
    <p:extLst>
      <p:ext uri="{BB962C8B-B14F-4D97-AF65-F5344CB8AC3E}">
        <p14:creationId xmlns:p14="http://schemas.microsoft.com/office/powerpoint/2010/main" val="331884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C966-775B-41A0-BC2C-D54924766E5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917A3AD-AA2E-492F-AF96-20CDE2BFA572}"/>
              </a:ext>
            </a:extLst>
          </p:cNvPr>
          <p:cNvSpPr>
            <a:spLocks noGrp="1"/>
          </p:cNvSpPr>
          <p:nvPr>
            <p:ph idx="1"/>
          </p:nvPr>
        </p:nvSpPr>
        <p:spPr>
          <a:xfrm>
            <a:off x="913795" y="2076450"/>
            <a:ext cx="6030344" cy="4171950"/>
          </a:xfrm>
        </p:spPr>
        <p:txBody>
          <a:bodyPr>
            <a:normAutofit/>
          </a:bodyPr>
          <a:lstStyle/>
          <a:p>
            <a:r>
              <a:rPr lang="en-US" dirty="0">
                <a:solidFill>
                  <a:schemeClr val="tx1"/>
                </a:solidFill>
              </a:rPr>
              <a:t>In this example, I will be using a laptop price dataset to perform correlation, chi-square tests, and linear regression.</a:t>
            </a:r>
          </a:p>
          <a:p>
            <a:r>
              <a:rPr lang="en-US" dirty="0">
                <a:solidFill>
                  <a:schemeClr val="tx1"/>
                </a:solidFill>
              </a:rPr>
              <a:t>As shown in the image, the dataset contains 23 columns and 1,275 rows.</a:t>
            </a:r>
          </a:p>
          <a:p>
            <a:r>
              <a:rPr lang="en-US" dirty="0">
                <a:solidFill>
                  <a:schemeClr val="tx1"/>
                </a:solidFill>
              </a:rPr>
              <a:t>If you’d like to learn more about the dataset, you can visit </a:t>
            </a:r>
            <a:r>
              <a:rPr lang="en-US" dirty="0">
                <a:solidFill>
                  <a:schemeClr val="tx1"/>
                </a:solidFill>
                <a:hlinkClick r:id="rId2"/>
              </a:rPr>
              <a:t>here</a:t>
            </a:r>
            <a:r>
              <a:rPr lang="en-US" dirty="0">
                <a:solidFill>
                  <a:schemeClr val="tx1"/>
                </a:solidFill>
              </a:rPr>
              <a:t> </a:t>
            </a:r>
          </a:p>
          <a:p>
            <a:r>
              <a:rPr lang="en-US" dirty="0">
                <a:solidFill>
                  <a:schemeClr val="tx1"/>
                </a:solidFill>
              </a:rPr>
              <a:t>If you also like to look at the full coding of this project, you can also visit </a:t>
            </a:r>
            <a:r>
              <a:rPr lang="en-US" dirty="0">
                <a:solidFill>
                  <a:schemeClr val="tx1"/>
                </a:solidFill>
                <a:hlinkClick r:id="rId3"/>
              </a:rPr>
              <a:t>here</a:t>
            </a:r>
            <a:endParaRPr lang="en-US" dirty="0">
              <a:solidFill>
                <a:schemeClr val="tx1"/>
              </a:solidFill>
            </a:endParaRPr>
          </a:p>
        </p:txBody>
      </p:sp>
      <p:pic>
        <p:nvPicPr>
          <p:cNvPr id="7" name="Picture 6">
            <a:extLst>
              <a:ext uri="{FF2B5EF4-FFF2-40B4-BE49-F238E27FC236}">
                <a16:creationId xmlns:a16="http://schemas.microsoft.com/office/drawing/2014/main" id="{9A6759C1-90B9-44F5-9E8A-C41EE4B5DD3F}"/>
              </a:ext>
            </a:extLst>
          </p:cNvPr>
          <p:cNvPicPr>
            <a:picLocks noChangeAspect="1"/>
          </p:cNvPicPr>
          <p:nvPr/>
        </p:nvPicPr>
        <p:blipFill>
          <a:blip r:embed="rId4"/>
          <a:stretch>
            <a:fillRect/>
          </a:stretch>
        </p:blipFill>
        <p:spPr>
          <a:xfrm>
            <a:off x="7516226" y="1937716"/>
            <a:ext cx="3467584" cy="4058216"/>
          </a:xfrm>
          <a:prstGeom prst="rect">
            <a:avLst/>
          </a:prstGeom>
        </p:spPr>
      </p:pic>
    </p:spTree>
    <p:extLst>
      <p:ext uri="{BB962C8B-B14F-4D97-AF65-F5344CB8AC3E}">
        <p14:creationId xmlns:p14="http://schemas.microsoft.com/office/powerpoint/2010/main" val="114419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What is a Google </a:t>
            </a:r>
            <a:r>
              <a:rPr lang="en-US" dirty="0" err="1"/>
              <a:t>Colaboratory</a:t>
            </a:r>
            <a:r>
              <a:rPr lang="en-US" dirty="0"/>
              <a:t>?</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50"/>
            <a:ext cx="5632779" cy="4443620"/>
          </a:xfrm>
        </p:spPr>
        <p:txBody>
          <a:bodyPr>
            <a:noAutofit/>
          </a:bodyPr>
          <a:lstStyle/>
          <a:p>
            <a:r>
              <a:rPr lang="en-US" sz="1900" dirty="0">
                <a:solidFill>
                  <a:srgbClr val="FF0000"/>
                </a:solidFill>
              </a:rPr>
              <a:t>Google </a:t>
            </a:r>
            <a:r>
              <a:rPr lang="en-US" sz="1900" dirty="0" err="1">
                <a:solidFill>
                  <a:srgbClr val="FF0000"/>
                </a:solidFill>
              </a:rPr>
              <a:t>Colaboratory</a:t>
            </a:r>
            <a:r>
              <a:rPr lang="en-US" sz="1900" dirty="0">
                <a:solidFill>
                  <a:srgbClr val="FF0000"/>
                </a:solidFill>
              </a:rPr>
              <a:t> </a:t>
            </a:r>
            <a:r>
              <a:rPr lang="en-US" sz="1900" dirty="0">
                <a:solidFill>
                  <a:schemeClr val="tx1"/>
                </a:solidFill>
              </a:rPr>
              <a:t>is a cloud-based platform that allows users to write and execute Python code directly in their web browser. It provides an environment for machine learning, data analysis, and other computational tasks, offering free access to GPUs and TPUs. </a:t>
            </a:r>
          </a:p>
          <a:p>
            <a:r>
              <a:rPr lang="en-US" sz="1900" dirty="0">
                <a:solidFill>
                  <a:srgbClr val="FF0000"/>
                </a:solidFill>
              </a:rPr>
              <a:t>Google </a:t>
            </a:r>
            <a:r>
              <a:rPr lang="en-US" sz="1900" dirty="0" err="1">
                <a:solidFill>
                  <a:srgbClr val="FF0000"/>
                </a:solidFill>
              </a:rPr>
              <a:t>Colab</a:t>
            </a:r>
            <a:r>
              <a:rPr lang="en-US" sz="1900" dirty="0">
                <a:solidFill>
                  <a:srgbClr val="FF0000"/>
                </a:solidFill>
              </a:rPr>
              <a:t> </a:t>
            </a:r>
            <a:r>
              <a:rPr lang="en-US" sz="1900" dirty="0">
                <a:solidFill>
                  <a:schemeClr val="tx1"/>
                </a:solidFill>
              </a:rPr>
              <a:t>is widely used for collaborative coding, especially for data science and artificial intelligence projects, as it enables users to share and execute notebooks seamlessly.</a:t>
            </a:r>
          </a:p>
        </p:txBody>
      </p:sp>
      <p:pic>
        <p:nvPicPr>
          <p:cNvPr id="6" name="Picture 5">
            <a:extLst>
              <a:ext uri="{FF2B5EF4-FFF2-40B4-BE49-F238E27FC236}">
                <a16:creationId xmlns:a16="http://schemas.microsoft.com/office/drawing/2014/main" id="{6E14E2F4-A0C4-40E0-91D7-55E532AD2CA5}"/>
              </a:ext>
            </a:extLst>
          </p:cNvPr>
          <p:cNvPicPr>
            <a:picLocks noChangeAspect="1"/>
          </p:cNvPicPr>
          <p:nvPr/>
        </p:nvPicPr>
        <p:blipFill>
          <a:blip r:embed="rId2"/>
          <a:stretch>
            <a:fillRect/>
          </a:stretch>
        </p:blipFill>
        <p:spPr>
          <a:xfrm>
            <a:off x="6774103" y="3099299"/>
            <a:ext cx="4980576" cy="2126614"/>
          </a:xfrm>
          <a:prstGeom prst="rect">
            <a:avLst/>
          </a:prstGeom>
        </p:spPr>
      </p:pic>
    </p:spTree>
    <p:extLst>
      <p:ext uri="{BB962C8B-B14F-4D97-AF65-F5344CB8AC3E}">
        <p14:creationId xmlns:p14="http://schemas.microsoft.com/office/powerpoint/2010/main" val="22640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What is a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5" y="2076450"/>
            <a:ext cx="5632779" cy="3714749"/>
          </a:xfrm>
        </p:spPr>
        <p:txBody>
          <a:bodyPr>
            <a:normAutofit/>
          </a:bodyPr>
          <a:lstStyle/>
          <a:p>
            <a:r>
              <a:rPr lang="en-US" sz="2000" dirty="0">
                <a:solidFill>
                  <a:schemeClr val="accent1"/>
                </a:solidFill>
              </a:rPr>
              <a:t>Correlation</a:t>
            </a:r>
            <a:r>
              <a:rPr lang="en-US" sz="2000" dirty="0"/>
              <a:t> </a:t>
            </a:r>
            <a:r>
              <a:rPr lang="en-US" sz="2000" dirty="0">
                <a:solidFill>
                  <a:schemeClr val="tx1"/>
                </a:solidFill>
              </a:rPr>
              <a:t>is a statistical measure that describes the strength and direction of a relationship between two variables. </a:t>
            </a:r>
          </a:p>
          <a:p>
            <a:r>
              <a:rPr lang="en-US" sz="2000" dirty="0">
                <a:solidFill>
                  <a:schemeClr val="tx1"/>
                </a:solidFill>
              </a:rPr>
              <a:t>It tells you how closely two variables move together. If two variables are correlated, changes in one variable tend to be associated with changes in the other.</a:t>
            </a:r>
          </a:p>
          <a:p>
            <a:r>
              <a:rPr lang="en-US" sz="2000" dirty="0">
                <a:solidFill>
                  <a:schemeClr val="tx1"/>
                </a:solidFill>
              </a:rPr>
              <a:t>As shown in the image</a:t>
            </a:r>
            <a:r>
              <a:rPr lang="en-US" sz="2000" dirty="0"/>
              <a:t>, </a:t>
            </a:r>
            <a:r>
              <a:rPr lang="en-US" sz="2000" dirty="0">
                <a:solidFill>
                  <a:schemeClr val="accent1"/>
                </a:solidFill>
              </a:rPr>
              <a:t>correlation</a:t>
            </a:r>
            <a:r>
              <a:rPr lang="en-US" sz="2000" dirty="0"/>
              <a:t> </a:t>
            </a:r>
            <a:r>
              <a:rPr lang="en-US" sz="2000" dirty="0">
                <a:solidFill>
                  <a:schemeClr val="tx1"/>
                </a:solidFill>
              </a:rPr>
              <a:t>can be positive or negative.</a:t>
            </a:r>
          </a:p>
        </p:txBody>
      </p:sp>
      <p:pic>
        <p:nvPicPr>
          <p:cNvPr id="5" name="Picture 4">
            <a:extLst>
              <a:ext uri="{FF2B5EF4-FFF2-40B4-BE49-F238E27FC236}">
                <a16:creationId xmlns:a16="http://schemas.microsoft.com/office/drawing/2014/main" id="{8272B456-9C5F-49AD-BAE7-50F9045C2C86}"/>
              </a:ext>
            </a:extLst>
          </p:cNvPr>
          <p:cNvPicPr>
            <a:picLocks noChangeAspect="1"/>
          </p:cNvPicPr>
          <p:nvPr/>
        </p:nvPicPr>
        <p:blipFill>
          <a:blip r:embed="rId2"/>
          <a:stretch>
            <a:fillRect/>
          </a:stretch>
        </p:blipFill>
        <p:spPr>
          <a:xfrm>
            <a:off x="6260150" y="2110408"/>
            <a:ext cx="5634652" cy="3890341"/>
          </a:xfrm>
          <a:prstGeom prst="rect">
            <a:avLst/>
          </a:prstGeom>
        </p:spPr>
      </p:pic>
    </p:spTree>
    <p:extLst>
      <p:ext uri="{BB962C8B-B14F-4D97-AF65-F5344CB8AC3E}">
        <p14:creationId xmlns:p14="http://schemas.microsoft.com/office/powerpoint/2010/main" val="406200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What is a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4347317" cy="4496628"/>
          </a:xfrm>
        </p:spPr>
        <p:txBody>
          <a:bodyPr>
            <a:normAutofit fontScale="92500" lnSpcReduction="20000"/>
          </a:bodyPr>
          <a:lstStyle/>
          <a:p>
            <a:r>
              <a:rPr lang="en-US" sz="2000" dirty="0">
                <a:solidFill>
                  <a:schemeClr val="tx1"/>
                </a:solidFill>
              </a:rPr>
              <a:t>In</a:t>
            </a:r>
            <a:r>
              <a:rPr lang="en-US" sz="2000" dirty="0"/>
              <a:t> </a:t>
            </a:r>
            <a:r>
              <a:rPr lang="en-US" sz="2000" dirty="0">
                <a:solidFill>
                  <a:schemeClr val="accent1"/>
                </a:solidFill>
              </a:rPr>
              <a:t>correlation</a:t>
            </a:r>
            <a:r>
              <a:rPr lang="en-US" sz="2000" dirty="0"/>
              <a:t> </a:t>
            </a:r>
            <a:r>
              <a:rPr lang="en-US" sz="2000" dirty="0">
                <a:solidFill>
                  <a:schemeClr val="tx1"/>
                </a:solidFill>
              </a:rPr>
              <a:t>analysis, there is correlation coefficient, which a statistical measure that indicates the strength and direction of a relationship between two variables. </a:t>
            </a:r>
          </a:p>
          <a:p>
            <a:r>
              <a:rPr lang="en-US" sz="2000" dirty="0">
                <a:solidFill>
                  <a:schemeClr val="tx1"/>
                </a:solidFill>
              </a:rPr>
              <a:t>It ranges from -1 to +1: a value of +1 means there's a perfect positive relationship, -1 means a perfect negative relationship, and 0 means no relationship at all. But in correlation analysis, there is rarely a perfect relationship between columns. That is why, as shown in the image, the relationship is divided into three category.</a:t>
            </a:r>
          </a:p>
        </p:txBody>
      </p:sp>
      <p:pic>
        <p:nvPicPr>
          <p:cNvPr id="6" name="Picture 5">
            <a:extLst>
              <a:ext uri="{FF2B5EF4-FFF2-40B4-BE49-F238E27FC236}">
                <a16:creationId xmlns:a16="http://schemas.microsoft.com/office/drawing/2014/main" id="{C83DB31F-7547-41FE-8126-D7E24573C2C9}"/>
              </a:ext>
            </a:extLst>
          </p:cNvPr>
          <p:cNvPicPr>
            <a:picLocks noChangeAspect="1"/>
          </p:cNvPicPr>
          <p:nvPr/>
        </p:nvPicPr>
        <p:blipFill>
          <a:blip r:embed="rId2"/>
          <a:stretch>
            <a:fillRect/>
          </a:stretch>
        </p:blipFill>
        <p:spPr>
          <a:xfrm>
            <a:off x="5653354" y="2566780"/>
            <a:ext cx="6315956" cy="2114845"/>
          </a:xfrm>
          <a:prstGeom prst="rect">
            <a:avLst/>
          </a:prstGeom>
        </p:spPr>
      </p:pic>
    </p:spTree>
    <p:extLst>
      <p:ext uri="{BB962C8B-B14F-4D97-AF65-F5344CB8AC3E}">
        <p14:creationId xmlns:p14="http://schemas.microsoft.com/office/powerpoint/2010/main" val="224806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lstStyle/>
          <a:p>
            <a:r>
              <a:rPr lang="en-US" dirty="0"/>
              <a:t>What is a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50"/>
            <a:ext cx="3154622" cy="3791480"/>
          </a:xfrm>
        </p:spPr>
        <p:txBody>
          <a:bodyPr>
            <a:normAutofit/>
          </a:bodyPr>
          <a:lstStyle/>
          <a:p>
            <a:r>
              <a:rPr lang="en-US" sz="2000" dirty="0">
                <a:solidFill>
                  <a:schemeClr val="tx1"/>
                </a:solidFill>
              </a:rPr>
              <a:t>There are different types of </a:t>
            </a:r>
            <a:r>
              <a:rPr lang="en-US" sz="2000" dirty="0">
                <a:solidFill>
                  <a:schemeClr val="accent1"/>
                </a:solidFill>
              </a:rPr>
              <a:t>correlation</a:t>
            </a:r>
            <a:r>
              <a:rPr lang="en-US" sz="2000" dirty="0">
                <a:solidFill>
                  <a:schemeClr val="tx1"/>
                </a:solidFill>
              </a:rPr>
              <a:t>, in this project I will use three different correlation which is </a:t>
            </a:r>
            <a:r>
              <a:rPr lang="en-US" sz="2000" i="1" dirty="0" err="1">
                <a:solidFill>
                  <a:schemeClr val="tx1"/>
                </a:solidFill>
              </a:rPr>
              <a:t>pearson</a:t>
            </a:r>
            <a:r>
              <a:rPr lang="en-US" sz="2000" i="1" dirty="0">
                <a:solidFill>
                  <a:schemeClr val="tx1"/>
                </a:solidFill>
              </a:rPr>
              <a:t>, </a:t>
            </a:r>
            <a:r>
              <a:rPr lang="en-US" sz="2000" i="1" dirty="0" err="1">
                <a:solidFill>
                  <a:schemeClr val="tx1"/>
                </a:solidFill>
              </a:rPr>
              <a:t>kendall</a:t>
            </a:r>
            <a:r>
              <a:rPr lang="en-US" sz="2000" i="1" dirty="0">
                <a:solidFill>
                  <a:schemeClr val="tx1"/>
                </a:solidFill>
              </a:rPr>
              <a:t> </a:t>
            </a:r>
            <a:r>
              <a:rPr lang="en-US" sz="2000" dirty="0">
                <a:solidFill>
                  <a:schemeClr val="tx1"/>
                </a:solidFill>
              </a:rPr>
              <a:t>and </a:t>
            </a:r>
            <a:r>
              <a:rPr lang="en-US" sz="2000" i="1" dirty="0">
                <a:solidFill>
                  <a:schemeClr val="tx1"/>
                </a:solidFill>
              </a:rPr>
              <a:t>spearman.</a:t>
            </a:r>
          </a:p>
          <a:p>
            <a:r>
              <a:rPr lang="en-US" sz="2000" dirty="0">
                <a:solidFill>
                  <a:schemeClr val="tx1"/>
                </a:solidFill>
              </a:rPr>
              <a:t>The difference is shown in the image.</a:t>
            </a:r>
          </a:p>
        </p:txBody>
      </p:sp>
      <p:pic>
        <p:nvPicPr>
          <p:cNvPr id="6" name="Picture 5">
            <a:extLst>
              <a:ext uri="{FF2B5EF4-FFF2-40B4-BE49-F238E27FC236}">
                <a16:creationId xmlns:a16="http://schemas.microsoft.com/office/drawing/2014/main" id="{2E8D05BE-FB97-4D71-83A9-830AAD98B210}"/>
              </a:ext>
            </a:extLst>
          </p:cNvPr>
          <p:cNvPicPr>
            <a:picLocks noChangeAspect="1"/>
          </p:cNvPicPr>
          <p:nvPr/>
        </p:nvPicPr>
        <p:blipFill>
          <a:blip r:embed="rId2"/>
          <a:stretch>
            <a:fillRect/>
          </a:stretch>
        </p:blipFill>
        <p:spPr>
          <a:xfrm>
            <a:off x="4427509" y="2089702"/>
            <a:ext cx="6954220" cy="3791479"/>
          </a:xfrm>
          <a:prstGeom prst="rect">
            <a:avLst/>
          </a:prstGeom>
        </p:spPr>
      </p:pic>
    </p:spTree>
    <p:extLst>
      <p:ext uri="{BB962C8B-B14F-4D97-AF65-F5344CB8AC3E}">
        <p14:creationId xmlns:p14="http://schemas.microsoft.com/office/powerpoint/2010/main" val="377771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64F-C666-4ECB-AC0D-A64D1F788A7F}"/>
              </a:ext>
            </a:extLst>
          </p:cNvPr>
          <p:cNvSpPr>
            <a:spLocks noGrp="1"/>
          </p:cNvSpPr>
          <p:nvPr>
            <p:ph type="title"/>
          </p:nvPr>
        </p:nvSpPr>
        <p:spPr/>
        <p:txBody>
          <a:bodyPr>
            <a:normAutofit fontScale="90000"/>
          </a:bodyPr>
          <a:lstStyle/>
          <a:p>
            <a:r>
              <a:rPr lang="en-US" dirty="0"/>
              <a:t>STATISTICAL ANALYSIS : CORRELATION</a:t>
            </a:r>
          </a:p>
        </p:txBody>
      </p:sp>
      <p:sp>
        <p:nvSpPr>
          <p:cNvPr id="3" name="Content Placeholder 2">
            <a:extLst>
              <a:ext uri="{FF2B5EF4-FFF2-40B4-BE49-F238E27FC236}">
                <a16:creationId xmlns:a16="http://schemas.microsoft.com/office/drawing/2014/main" id="{4CF57267-3428-44DE-8CED-C80E08AC5E1C}"/>
              </a:ext>
            </a:extLst>
          </p:cNvPr>
          <p:cNvSpPr>
            <a:spLocks noGrp="1"/>
          </p:cNvSpPr>
          <p:nvPr>
            <p:ph idx="1"/>
          </p:nvPr>
        </p:nvSpPr>
        <p:spPr>
          <a:xfrm>
            <a:off x="913796" y="2076449"/>
            <a:ext cx="5009926" cy="4344035"/>
          </a:xfrm>
        </p:spPr>
        <p:txBody>
          <a:bodyPr>
            <a:normAutofit lnSpcReduction="10000"/>
          </a:bodyPr>
          <a:lstStyle/>
          <a:p>
            <a:r>
              <a:rPr lang="en-US" sz="2000" dirty="0">
                <a:solidFill>
                  <a:schemeClr val="tx1"/>
                </a:solidFill>
              </a:rPr>
              <a:t>In </a:t>
            </a:r>
            <a:r>
              <a:rPr lang="en-US" sz="2000" dirty="0">
                <a:solidFill>
                  <a:srgbClr val="FF0000"/>
                </a:solidFill>
              </a:rPr>
              <a:t>Python</a:t>
            </a:r>
            <a:r>
              <a:rPr lang="en-US" sz="2000" dirty="0">
                <a:solidFill>
                  <a:schemeClr val="tx1"/>
                </a:solidFill>
              </a:rPr>
              <a:t>, you can use one of its function (</a:t>
            </a:r>
            <a:r>
              <a:rPr lang="en-US" sz="2000" i="1" dirty="0" err="1">
                <a:solidFill>
                  <a:schemeClr val="tx1"/>
                </a:solidFill>
              </a:rPr>
              <a:t>df.corr</a:t>
            </a:r>
            <a:r>
              <a:rPr lang="en-US" sz="2000" i="1" dirty="0">
                <a:solidFill>
                  <a:schemeClr val="tx1"/>
                </a:solidFill>
              </a:rPr>
              <a:t>()</a:t>
            </a:r>
            <a:r>
              <a:rPr lang="en-US" sz="2000" dirty="0">
                <a:solidFill>
                  <a:schemeClr val="tx1"/>
                </a:solidFill>
              </a:rPr>
              <a:t>) to calculate </a:t>
            </a:r>
            <a:r>
              <a:rPr lang="en-US" sz="2000" dirty="0">
                <a:solidFill>
                  <a:schemeClr val="accent1"/>
                </a:solidFill>
              </a:rPr>
              <a:t>correlation. </a:t>
            </a:r>
            <a:r>
              <a:rPr lang="en-US" sz="2000" dirty="0">
                <a:solidFill>
                  <a:schemeClr val="tx1"/>
                </a:solidFill>
              </a:rPr>
              <a:t>This will automatically calculate correlation between all numerical columns.</a:t>
            </a:r>
          </a:p>
          <a:p>
            <a:r>
              <a:rPr lang="en-US" sz="2000" dirty="0">
                <a:solidFill>
                  <a:schemeClr val="tx1"/>
                </a:solidFill>
              </a:rPr>
              <a:t>As shown in the image is the </a:t>
            </a:r>
            <a:r>
              <a:rPr lang="en-US" sz="2000" dirty="0">
                <a:solidFill>
                  <a:schemeClr val="accent1"/>
                </a:solidFill>
              </a:rPr>
              <a:t>correlation</a:t>
            </a:r>
            <a:r>
              <a:rPr lang="en-US" sz="2000" dirty="0">
                <a:solidFill>
                  <a:schemeClr val="tx1"/>
                </a:solidFill>
              </a:rPr>
              <a:t> among numerical columns. </a:t>
            </a:r>
          </a:p>
          <a:p>
            <a:r>
              <a:rPr lang="en-US" sz="2000" dirty="0">
                <a:solidFill>
                  <a:schemeClr val="tx1"/>
                </a:solidFill>
              </a:rPr>
              <a:t>In this section, what I want to target is the </a:t>
            </a:r>
            <a:r>
              <a:rPr lang="en-US" sz="2000" i="1" dirty="0" err="1">
                <a:solidFill>
                  <a:schemeClr val="tx1"/>
                </a:solidFill>
              </a:rPr>
              <a:t>Price_euros</a:t>
            </a:r>
            <a:r>
              <a:rPr lang="en-US" sz="2000" i="1" dirty="0">
                <a:solidFill>
                  <a:schemeClr val="tx1"/>
                </a:solidFill>
              </a:rPr>
              <a:t> </a:t>
            </a:r>
            <a:r>
              <a:rPr lang="en-US" sz="2000" dirty="0">
                <a:solidFill>
                  <a:schemeClr val="tx1"/>
                </a:solidFill>
              </a:rPr>
              <a:t>column. as you can see, the column that has highest correlation with </a:t>
            </a:r>
            <a:r>
              <a:rPr lang="en-US" sz="2000" i="1" dirty="0" err="1">
                <a:solidFill>
                  <a:schemeClr val="tx1"/>
                </a:solidFill>
              </a:rPr>
              <a:t>Price_euros</a:t>
            </a:r>
            <a:r>
              <a:rPr lang="en-US" sz="2000" i="1" dirty="0">
                <a:solidFill>
                  <a:schemeClr val="tx1"/>
                </a:solidFill>
              </a:rPr>
              <a:t> </a:t>
            </a:r>
            <a:r>
              <a:rPr lang="en-US" sz="2000" dirty="0">
                <a:solidFill>
                  <a:schemeClr val="tx1"/>
                </a:solidFill>
              </a:rPr>
              <a:t>is </a:t>
            </a:r>
            <a:r>
              <a:rPr lang="en-US" sz="2000" i="1" dirty="0">
                <a:solidFill>
                  <a:schemeClr val="tx1"/>
                </a:solidFill>
              </a:rPr>
              <a:t>Ram </a:t>
            </a:r>
            <a:r>
              <a:rPr lang="en-US" sz="2000" dirty="0">
                <a:solidFill>
                  <a:schemeClr val="tx1"/>
                </a:solidFill>
              </a:rPr>
              <a:t>with </a:t>
            </a:r>
            <a:r>
              <a:rPr lang="en-US" sz="2000" b="1" dirty="0">
                <a:solidFill>
                  <a:schemeClr val="tx1"/>
                </a:solidFill>
              </a:rPr>
              <a:t>0.76. </a:t>
            </a:r>
            <a:r>
              <a:rPr lang="en-US" sz="2000" dirty="0">
                <a:solidFill>
                  <a:schemeClr val="tx1"/>
                </a:solidFill>
              </a:rPr>
              <a:t>This means the relationship between to columns is strongly positive</a:t>
            </a:r>
          </a:p>
        </p:txBody>
      </p:sp>
      <p:pic>
        <p:nvPicPr>
          <p:cNvPr id="8" name="Picture 7">
            <a:extLst>
              <a:ext uri="{FF2B5EF4-FFF2-40B4-BE49-F238E27FC236}">
                <a16:creationId xmlns:a16="http://schemas.microsoft.com/office/drawing/2014/main" id="{16298EA5-E907-43F6-B546-3293E1287D7B}"/>
              </a:ext>
            </a:extLst>
          </p:cNvPr>
          <p:cNvPicPr>
            <a:picLocks noChangeAspect="1"/>
          </p:cNvPicPr>
          <p:nvPr/>
        </p:nvPicPr>
        <p:blipFill>
          <a:blip r:embed="rId2"/>
          <a:stretch>
            <a:fillRect/>
          </a:stretch>
        </p:blipFill>
        <p:spPr>
          <a:xfrm>
            <a:off x="6090676" y="1866900"/>
            <a:ext cx="5601482" cy="4553585"/>
          </a:xfrm>
          <a:prstGeom prst="rect">
            <a:avLst/>
          </a:prstGeom>
        </p:spPr>
      </p:pic>
    </p:spTree>
    <p:extLst>
      <p:ext uri="{BB962C8B-B14F-4D97-AF65-F5344CB8AC3E}">
        <p14:creationId xmlns:p14="http://schemas.microsoft.com/office/powerpoint/2010/main" val="4637580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{FEE68422-A6D0-41B0-98A6-A9E6AFAE0F78}tf11665031_win32</Template>
  <TotalTime>7157</TotalTime>
  <Words>1866</Words>
  <Application>Microsoft Office PowerPoint</Application>
  <PresentationFormat>Widescreen</PresentationFormat>
  <Paragraphs>114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 Nova</vt:lpstr>
      <vt:lpstr>Arial Nova Light</vt:lpstr>
      <vt:lpstr>Wingdings 2</vt:lpstr>
      <vt:lpstr>SlateVTI</vt:lpstr>
      <vt:lpstr>Case Study: Statistical Analysis With Python</vt:lpstr>
      <vt:lpstr>PowerPoint Presentation</vt:lpstr>
      <vt:lpstr>INTRODUCTION</vt:lpstr>
      <vt:lpstr>INTRODUCTION</vt:lpstr>
      <vt:lpstr>What is a Google Colaboratory?</vt:lpstr>
      <vt:lpstr>What is a Correlation?</vt:lpstr>
      <vt:lpstr>What is a Correlation?</vt:lpstr>
      <vt:lpstr>What is a Correlation?</vt:lpstr>
      <vt:lpstr>STATISTICAL ANALYSIS : CORRELATION</vt:lpstr>
      <vt:lpstr>STATISTICAL ANALYSIS : CORRELATION</vt:lpstr>
      <vt:lpstr>STATISTICAL ANALYSIS : CORRELATION</vt:lpstr>
      <vt:lpstr>STATISTICAL ANALYSIS : CORRELATION</vt:lpstr>
      <vt:lpstr>CONCLUSION : CORRELATION</vt:lpstr>
      <vt:lpstr>What is Chi-square?</vt:lpstr>
      <vt:lpstr>STATISTICAL ANALYSIS : CHI-SQUARE</vt:lpstr>
      <vt:lpstr>STATISTICAL ANALYSIS : CHI-SQUARE</vt:lpstr>
      <vt:lpstr>STATISTICAL ANALYSIS : CHI-SQUARE</vt:lpstr>
      <vt:lpstr>STATISTICAL ANALYSIS : CHI-SQUARE</vt:lpstr>
      <vt:lpstr>STATISTICAL ANALYSIS : CHI-SQUARE</vt:lpstr>
      <vt:lpstr>CONCLUSION : CHI-SQUARE</vt:lpstr>
      <vt:lpstr>What is Linear Regression?</vt:lpstr>
      <vt:lpstr>STATISTICAL ANALYSIS : LINEAR REGRESSION</vt:lpstr>
      <vt:lpstr>STATISTICAL ANALYSIS : LINEAR REGRESSION</vt:lpstr>
      <vt:lpstr>STATISTICAL ANALYSIS : LINEAR REGRESSION</vt:lpstr>
      <vt:lpstr>STATISTICAL ANALYSIS : LINEAR REGRESSION</vt:lpstr>
      <vt:lpstr>STATISTICAL ANALYSIS : LINEAR REGRESSION</vt:lpstr>
      <vt:lpstr>STATISTICAL ANALYSIS : LINEAR REGRESSION</vt:lpstr>
      <vt:lpstr>STATISTICAL ANALYSIS : LINEAR REGRESSION</vt:lpstr>
      <vt:lpstr>CONCLUSION : LINEAR REGRESSION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Case Study #1</dc:title>
  <dc:creator>User</dc:creator>
  <cp:lastModifiedBy>User</cp:lastModifiedBy>
  <cp:revision>115</cp:revision>
  <dcterms:created xsi:type="dcterms:W3CDTF">2024-09-11T15:40:09Z</dcterms:created>
  <dcterms:modified xsi:type="dcterms:W3CDTF">2024-11-18T09:47:50Z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